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9" r:id="rId4"/>
    <p:sldId id="260" r:id="rId5"/>
    <p:sldId id="261" r:id="rId6"/>
    <p:sldId id="281" r:id="rId7"/>
    <p:sldId id="283" r:id="rId8"/>
    <p:sldId id="262" r:id="rId9"/>
    <p:sldId id="263" r:id="rId10"/>
    <p:sldId id="267" r:id="rId11"/>
    <p:sldId id="265" r:id="rId12"/>
    <p:sldId id="269" r:id="rId13"/>
    <p:sldId id="270" r:id="rId14"/>
    <p:sldId id="272" r:id="rId15"/>
    <p:sldId id="271" r:id="rId16"/>
    <p:sldId id="275" r:id="rId17"/>
    <p:sldId id="278" r:id="rId18"/>
    <p:sldId id="277" r:id="rId19"/>
    <p:sldId id="337" r:id="rId20"/>
    <p:sldId id="282" r:id="rId21"/>
    <p:sldId id="284" r:id="rId22"/>
    <p:sldId id="286" r:id="rId23"/>
    <p:sldId id="287" r:id="rId24"/>
    <p:sldId id="285"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2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5D32B-4E72-4BD3-97BE-8C3FA06AE34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615153F-C1E4-40BA-BB5E-37F03E690328}">
      <dgm:prSet phldrT="[Text]"/>
      <dgm:spPr>
        <a:solidFill>
          <a:schemeClr val="tx1"/>
        </a:solidFill>
      </dgm:spPr>
      <dgm:t>
        <a:bodyPr/>
        <a:lstStyle/>
        <a:p>
          <a:r>
            <a:rPr lang="en-US" b="1" dirty="0"/>
            <a:t>Expanded ID&amp;R efficiency,  quality, and reliability</a:t>
          </a:r>
        </a:p>
      </dgm:t>
    </dgm:pt>
    <dgm:pt modelId="{9CCCE313-FFA8-469B-9284-6D1D1D5E6484}" type="parTrans" cxnId="{CDBF7F7D-FF4E-49A2-B66F-97431ECE0E5A}">
      <dgm:prSet/>
      <dgm:spPr/>
      <dgm:t>
        <a:bodyPr/>
        <a:lstStyle/>
        <a:p>
          <a:endParaRPr lang="en-US"/>
        </a:p>
      </dgm:t>
    </dgm:pt>
    <dgm:pt modelId="{2B9B8D3C-9024-4B98-9179-5F3458AEB074}" type="sibTrans" cxnId="{CDBF7F7D-FF4E-49A2-B66F-97431ECE0E5A}">
      <dgm:prSet/>
      <dgm:spPr/>
      <dgm:t>
        <a:bodyPr/>
        <a:lstStyle/>
        <a:p>
          <a:endParaRPr lang="en-US"/>
        </a:p>
      </dgm:t>
    </dgm:pt>
    <dgm:pt modelId="{E15401AB-88D5-41CA-AADD-C6CD38352D6F}">
      <dgm:prSet phldrT="[Text]"/>
      <dgm:spPr/>
      <dgm:t>
        <a:bodyPr/>
        <a:lstStyle/>
        <a:p>
          <a:r>
            <a:rPr lang="en-US" dirty="0"/>
            <a:t>ID&amp;R electronic solutions</a:t>
          </a:r>
        </a:p>
      </dgm:t>
    </dgm:pt>
    <dgm:pt modelId="{05EB13A1-4EB4-464C-8407-AA2B6E9DCE16}" type="parTrans" cxnId="{26F71920-EF9E-4124-8C50-DE56B121DF08}">
      <dgm:prSet/>
      <dgm:spPr/>
      <dgm:t>
        <a:bodyPr/>
        <a:lstStyle/>
        <a:p>
          <a:endParaRPr lang="en-US"/>
        </a:p>
      </dgm:t>
    </dgm:pt>
    <dgm:pt modelId="{FA9EAC09-F64B-4177-8DDC-0075FE216F93}" type="sibTrans" cxnId="{26F71920-EF9E-4124-8C50-DE56B121DF08}">
      <dgm:prSet/>
      <dgm:spPr/>
      <dgm:t>
        <a:bodyPr/>
        <a:lstStyle/>
        <a:p>
          <a:endParaRPr lang="en-US"/>
        </a:p>
      </dgm:t>
    </dgm:pt>
    <dgm:pt modelId="{69EC4144-020E-4624-9C9C-B0B1D6373DB8}">
      <dgm:prSet phldrT="[Text]"/>
      <dgm:spPr>
        <a:solidFill>
          <a:srgbClr val="FF3399"/>
        </a:solidFill>
      </dgm:spPr>
      <dgm:t>
        <a:bodyPr/>
        <a:lstStyle/>
        <a:p>
          <a:r>
            <a:rPr lang="en-US" dirty="0"/>
            <a:t>Professional development in ID&amp;R</a:t>
          </a:r>
        </a:p>
      </dgm:t>
    </dgm:pt>
    <dgm:pt modelId="{EE9E552A-8607-43D4-809E-38CF6DA33272}" type="parTrans" cxnId="{2CE4FE3F-B17D-4EE5-B03A-2ECD40BBFD14}">
      <dgm:prSet/>
      <dgm:spPr/>
      <dgm:t>
        <a:bodyPr/>
        <a:lstStyle/>
        <a:p>
          <a:endParaRPr lang="en-US"/>
        </a:p>
      </dgm:t>
    </dgm:pt>
    <dgm:pt modelId="{3A7313E2-46E8-4A83-8CE1-54CD5BBEF0E0}" type="sibTrans" cxnId="{2CE4FE3F-B17D-4EE5-B03A-2ECD40BBFD14}">
      <dgm:prSet/>
      <dgm:spPr/>
      <dgm:t>
        <a:bodyPr/>
        <a:lstStyle/>
        <a:p>
          <a:endParaRPr lang="en-US"/>
        </a:p>
      </dgm:t>
    </dgm:pt>
    <dgm:pt modelId="{6EE53E34-CD7D-4649-84CC-0FC1E86D10D9}">
      <dgm:prSet phldrT="[Text]" custT="1"/>
      <dgm:spPr>
        <a:solidFill>
          <a:srgbClr val="FFFF00"/>
        </a:solidFill>
      </dgm:spPr>
      <dgm:t>
        <a:bodyPr/>
        <a:lstStyle/>
        <a:p>
          <a:r>
            <a:rPr lang="en-US" sz="3200" dirty="0">
              <a:solidFill>
                <a:schemeClr val="tx1"/>
              </a:solidFill>
            </a:rPr>
            <a:t>ID&amp;R resource coordination/ continuity</a:t>
          </a:r>
        </a:p>
      </dgm:t>
    </dgm:pt>
    <dgm:pt modelId="{102B6059-FAC2-4E9F-A6F3-FD3B0B72DD9D}" type="parTrans" cxnId="{76AF40DD-8FB0-4317-9D5D-51BD23811BE4}">
      <dgm:prSet/>
      <dgm:spPr/>
      <dgm:t>
        <a:bodyPr/>
        <a:lstStyle/>
        <a:p>
          <a:endParaRPr lang="en-US"/>
        </a:p>
      </dgm:t>
    </dgm:pt>
    <dgm:pt modelId="{05FDDEC5-FA15-45D4-B806-B4579B2B9EF4}" type="sibTrans" cxnId="{76AF40DD-8FB0-4317-9D5D-51BD23811BE4}">
      <dgm:prSet/>
      <dgm:spPr/>
      <dgm:t>
        <a:bodyPr/>
        <a:lstStyle/>
        <a:p>
          <a:endParaRPr lang="en-US"/>
        </a:p>
      </dgm:t>
    </dgm:pt>
    <dgm:pt modelId="{F1267AA4-1B9B-4272-81AA-FD214A8EC297}" type="pres">
      <dgm:prSet presAssocID="{2835D32B-4E72-4BD3-97BE-8C3FA06AE341}" presName="cycle" presStyleCnt="0">
        <dgm:presLayoutVars>
          <dgm:chMax val="1"/>
          <dgm:dir/>
          <dgm:animLvl val="ctr"/>
          <dgm:resizeHandles val="exact"/>
        </dgm:presLayoutVars>
      </dgm:prSet>
      <dgm:spPr/>
    </dgm:pt>
    <dgm:pt modelId="{04E625FA-8B03-4B84-88DE-86F0C8CA7AE5}" type="pres">
      <dgm:prSet presAssocID="{0615153F-C1E4-40BA-BB5E-37F03E690328}" presName="centerShape" presStyleLbl="node0" presStyleIdx="0" presStyleCnt="1"/>
      <dgm:spPr/>
    </dgm:pt>
    <dgm:pt modelId="{175C9F88-CD80-4A5B-9233-917C83E5DA08}" type="pres">
      <dgm:prSet presAssocID="{05EB13A1-4EB4-464C-8407-AA2B6E9DCE16}" presName="parTrans" presStyleLbl="bgSibTrans2D1" presStyleIdx="0" presStyleCnt="3"/>
      <dgm:spPr/>
    </dgm:pt>
    <dgm:pt modelId="{82A10935-658A-4679-A934-39B16CA362DD}" type="pres">
      <dgm:prSet presAssocID="{E15401AB-88D5-41CA-AADD-C6CD38352D6F}" presName="node" presStyleLbl="node1" presStyleIdx="0" presStyleCnt="3">
        <dgm:presLayoutVars>
          <dgm:bulletEnabled val="1"/>
        </dgm:presLayoutVars>
      </dgm:prSet>
      <dgm:spPr/>
    </dgm:pt>
    <dgm:pt modelId="{15A5D6E7-7B2E-46D0-92BD-BA16C4028F1B}" type="pres">
      <dgm:prSet presAssocID="{EE9E552A-8607-43D4-809E-38CF6DA33272}" presName="parTrans" presStyleLbl="bgSibTrans2D1" presStyleIdx="1" presStyleCnt="3"/>
      <dgm:spPr/>
    </dgm:pt>
    <dgm:pt modelId="{176180DC-2C97-4060-817D-DFC3D84DD734}" type="pres">
      <dgm:prSet presAssocID="{69EC4144-020E-4624-9C9C-B0B1D6373DB8}" presName="node" presStyleLbl="node1" presStyleIdx="1" presStyleCnt="3">
        <dgm:presLayoutVars>
          <dgm:bulletEnabled val="1"/>
        </dgm:presLayoutVars>
      </dgm:prSet>
      <dgm:spPr/>
    </dgm:pt>
    <dgm:pt modelId="{C518FD4C-0AAA-4299-B336-79C9F5E2FF58}" type="pres">
      <dgm:prSet presAssocID="{102B6059-FAC2-4E9F-A6F3-FD3B0B72DD9D}" presName="parTrans" presStyleLbl="bgSibTrans2D1" presStyleIdx="2" presStyleCnt="3"/>
      <dgm:spPr/>
    </dgm:pt>
    <dgm:pt modelId="{F312D117-8886-4E32-AAC3-DEEF18E22B63}" type="pres">
      <dgm:prSet presAssocID="{6EE53E34-CD7D-4649-84CC-0FC1E86D10D9}" presName="node" presStyleLbl="node1" presStyleIdx="2" presStyleCnt="3">
        <dgm:presLayoutVars>
          <dgm:bulletEnabled val="1"/>
        </dgm:presLayoutVars>
      </dgm:prSet>
      <dgm:spPr/>
    </dgm:pt>
  </dgm:ptLst>
  <dgm:cxnLst>
    <dgm:cxn modelId="{2B7B780D-03F8-49C2-BA3B-B7AFCC9DE0A8}" type="presOf" srcId="{69EC4144-020E-4624-9C9C-B0B1D6373DB8}" destId="{176180DC-2C97-4060-817D-DFC3D84DD734}" srcOrd="0" destOrd="0" presId="urn:microsoft.com/office/officeart/2005/8/layout/radial4"/>
    <dgm:cxn modelId="{26F71920-EF9E-4124-8C50-DE56B121DF08}" srcId="{0615153F-C1E4-40BA-BB5E-37F03E690328}" destId="{E15401AB-88D5-41CA-AADD-C6CD38352D6F}" srcOrd="0" destOrd="0" parTransId="{05EB13A1-4EB4-464C-8407-AA2B6E9DCE16}" sibTransId="{FA9EAC09-F64B-4177-8DDC-0075FE216F93}"/>
    <dgm:cxn modelId="{2CE4FE3F-B17D-4EE5-B03A-2ECD40BBFD14}" srcId="{0615153F-C1E4-40BA-BB5E-37F03E690328}" destId="{69EC4144-020E-4624-9C9C-B0B1D6373DB8}" srcOrd="1" destOrd="0" parTransId="{EE9E552A-8607-43D4-809E-38CF6DA33272}" sibTransId="{3A7313E2-46E8-4A83-8CE1-54CD5BBEF0E0}"/>
    <dgm:cxn modelId="{D7FDE75C-5A88-4779-9098-B9CA367F716B}" type="presOf" srcId="{05EB13A1-4EB4-464C-8407-AA2B6E9DCE16}" destId="{175C9F88-CD80-4A5B-9233-917C83E5DA08}" srcOrd="0" destOrd="0" presId="urn:microsoft.com/office/officeart/2005/8/layout/radial4"/>
    <dgm:cxn modelId="{CE37384C-D5D8-4F92-8307-57CA09CDAF26}" type="presOf" srcId="{0615153F-C1E4-40BA-BB5E-37F03E690328}" destId="{04E625FA-8B03-4B84-88DE-86F0C8CA7AE5}" srcOrd="0" destOrd="0" presId="urn:microsoft.com/office/officeart/2005/8/layout/radial4"/>
    <dgm:cxn modelId="{10FC9D54-FC3C-4E51-A993-0005B3DBA7E4}" type="presOf" srcId="{EE9E552A-8607-43D4-809E-38CF6DA33272}" destId="{15A5D6E7-7B2E-46D0-92BD-BA16C4028F1B}" srcOrd="0" destOrd="0" presId="urn:microsoft.com/office/officeart/2005/8/layout/radial4"/>
    <dgm:cxn modelId="{CDBF7F7D-FF4E-49A2-B66F-97431ECE0E5A}" srcId="{2835D32B-4E72-4BD3-97BE-8C3FA06AE341}" destId="{0615153F-C1E4-40BA-BB5E-37F03E690328}" srcOrd="0" destOrd="0" parTransId="{9CCCE313-FFA8-469B-9284-6D1D1D5E6484}" sibTransId="{2B9B8D3C-9024-4B98-9179-5F3458AEB074}"/>
    <dgm:cxn modelId="{CFBCD27D-172B-4C79-9B3C-098F6E8C772D}" type="presOf" srcId="{102B6059-FAC2-4E9F-A6F3-FD3B0B72DD9D}" destId="{C518FD4C-0AAA-4299-B336-79C9F5E2FF58}" srcOrd="0" destOrd="0" presId="urn:microsoft.com/office/officeart/2005/8/layout/radial4"/>
    <dgm:cxn modelId="{3EA2F794-8D4D-4C78-9B6D-2CF2B7B4F71D}" type="presOf" srcId="{E15401AB-88D5-41CA-AADD-C6CD38352D6F}" destId="{82A10935-658A-4679-A934-39B16CA362DD}" srcOrd="0" destOrd="0" presId="urn:microsoft.com/office/officeart/2005/8/layout/radial4"/>
    <dgm:cxn modelId="{0A0B9CC9-E3EB-4F38-A5B0-225A71A184F4}" type="presOf" srcId="{2835D32B-4E72-4BD3-97BE-8C3FA06AE341}" destId="{F1267AA4-1B9B-4272-81AA-FD214A8EC297}" srcOrd="0" destOrd="0" presId="urn:microsoft.com/office/officeart/2005/8/layout/radial4"/>
    <dgm:cxn modelId="{76AF40DD-8FB0-4317-9D5D-51BD23811BE4}" srcId="{0615153F-C1E4-40BA-BB5E-37F03E690328}" destId="{6EE53E34-CD7D-4649-84CC-0FC1E86D10D9}" srcOrd="2" destOrd="0" parTransId="{102B6059-FAC2-4E9F-A6F3-FD3B0B72DD9D}" sibTransId="{05FDDEC5-FA15-45D4-B806-B4579B2B9EF4}"/>
    <dgm:cxn modelId="{E98D8DFF-F483-4808-8B55-88EC0C6A7BBA}" type="presOf" srcId="{6EE53E34-CD7D-4649-84CC-0FC1E86D10D9}" destId="{F312D117-8886-4E32-AAC3-DEEF18E22B63}" srcOrd="0" destOrd="0" presId="urn:microsoft.com/office/officeart/2005/8/layout/radial4"/>
    <dgm:cxn modelId="{E7DD58CE-ECE6-42B0-B3E6-869ADAB7ABF6}" type="presParOf" srcId="{F1267AA4-1B9B-4272-81AA-FD214A8EC297}" destId="{04E625FA-8B03-4B84-88DE-86F0C8CA7AE5}" srcOrd="0" destOrd="0" presId="urn:microsoft.com/office/officeart/2005/8/layout/radial4"/>
    <dgm:cxn modelId="{968F367B-F3E4-449C-A7D5-614EC6B8B395}" type="presParOf" srcId="{F1267AA4-1B9B-4272-81AA-FD214A8EC297}" destId="{175C9F88-CD80-4A5B-9233-917C83E5DA08}" srcOrd="1" destOrd="0" presId="urn:microsoft.com/office/officeart/2005/8/layout/radial4"/>
    <dgm:cxn modelId="{15015FA2-3510-4126-8CC8-BDA0DC92277F}" type="presParOf" srcId="{F1267AA4-1B9B-4272-81AA-FD214A8EC297}" destId="{82A10935-658A-4679-A934-39B16CA362DD}" srcOrd="2" destOrd="0" presId="urn:microsoft.com/office/officeart/2005/8/layout/radial4"/>
    <dgm:cxn modelId="{8EFD62EC-F882-45BE-B303-9EB595C12FE7}" type="presParOf" srcId="{F1267AA4-1B9B-4272-81AA-FD214A8EC297}" destId="{15A5D6E7-7B2E-46D0-92BD-BA16C4028F1B}" srcOrd="3" destOrd="0" presId="urn:microsoft.com/office/officeart/2005/8/layout/radial4"/>
    <dgm:cxn modelId="{607FF10E-D524-4A57-90D8-E63741B58C9A}" type="presParOf" srcId="{F1267AA4-1B9B-4272-81AA-FD214A8EC297}" destId="{176180DC-2C97-4060-817D-DFC3D84DD734}" srcOrd="4" destOrd="0" presId="urn:microsoft.com/office/officeart/2005/8/layout/radial4"/>
    <dgm:cxn modelId="{58EE1578-63D5-4C84-A64D-D27D3C0210C8}" type="presParOf" srcId="{F1267AA4-1B9B-4272-81AA-FD214A8EC297}" destId="{C518FD4C-0AAA-4299-B336-79C9F5E2FF58}" srcOrd="5" destOrd="0" presId="urn:microsoft.com/office/officeart/2005/8/layout/radial4"/>
    <dgm:cxn modelId="{D4F79BA4-7254-463E-8E0E-48B7669EA5C5}" type="presParOf" srcId="{F1267AA4-1B9B-4272-81AA-FD214A8EC297}" destId="{F312D117-8886-4E32-AAC3-DEEF18E22B6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625FA-8B03-4B84-88DE-86F0C8CA7AE5}">
      <dsp:nvSpPr>
        <dsp:cNvPr id="0" name=""/>
        <dsp:cNvSpPr/>
      </dsp:nvSpPr>
      <dsp:spPr>
        <a:xfrm>
          <a:off x="4376038" y="3167003"/>
          <a:ext cx="2659993" cy="2659993"/>
        </a:xfrm>
        <a:prstGeom prst="ellipse">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Expanded ID&amp;R efficiency,  quality, and reliability</a:t>
          </a:r>
        </a:p>
      </dsp:txBody>
      <dsp:txXfrm>
        <a:off x="4765585" y="3556550"/>
        <a:ext cx="1880899" cy="1880899"/>
      </dsp:txXfrm>
    </dsp:sp>
    <dsp:sp modelId="{175C9F88-CD80-4A5B-9233-917C83E5DA08}">
      <dsp:nvSpPr>
        <dsp:cNvPr id="0" name=""/>
        <dsp:cNvSpPr/>
      </dsp:nvSpPr>
      <dsp:spPr>
        <a:xfrm rot="12900000">
          <a:off x="2666111" y="2702729"/>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A10935-658A-4679-A934-39B16CA362DD}">
      <dsp:nvSpPr>
        <dsp:cNvPr id="0" name=""/>
        <dsp:cNvSpPr/>
      </dsp:nvSpPr>
      <dsp:spPr>
        <a:xfrm>
          <a:off x="1586858" y="1486634"/>
          <a:ext cx="2526993" cy="20215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ID&amp;R electronic solutions</a:t>
          </a:r>
        </a:p>
      </dsp:txBody>
      <dsp:txXfrm>
        <a:off x="1646068" y="1545844"/>
        <a:ext cx="2408573" cy="1903174"/>
      </dsp:txXfrm>
    </dsp:sp>
    <dsp:sp modelId="{15A5D6E7-7B2E-46D0-92BD-BA16C4028F1B}">
      <dsp:nvSpPr>
        <dsp:cNvPr id="0" name=""/>
        <dsp:cNvSpPr/>
      </dsp:nvSpPr>
      <dsp:spPr>
        <a:xfrm rot="16200000">
          <a:off x="4687257" y="1650588"/>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6180DC-2C97-4060-817D-DFC3D84DD734}">
      <dsp:nvSpPr>
        <dsp:cNvPr id="0" name=""/>
        <dsp:cNvSpPr/>
      </dsp:nvSpPr>
      <dsp:spPr>
        <a:xfrm>
          <a:off x="4442538" y="61"/>
          <a:ext cx="2526993" cy="2021594"/>
        </a:xfrm>
        <a:prstGeom prst="roundRect">
          <a:avLst>
            <a:gd name="adj" fmla="val 10000"/>
          </a:avLst>
        </a:prstGeom>
        <a:solidFill>
          <a:srgbClr val="FF33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Professional development in ID&amp;R</a:t>
          </a:r>
        </a:p>
      </dsp:txBody>
      <dsp:txXfrm>
        <a:off x="4501748" y="59271"/>
        <a:ext cx="2408573" cy="1903174"/>
      </dsp:txXfrm>
    </dsp:sp>
    <dsp:sp modelId="{C518FD4C-0AAA-4299-B336-79C9F5E2FF58}">
      <dsp:nvSpPr>
        <dsp:cNvPr id="0" name=""/>
        <dsp:cNvSpPr/>
      </dsp:nvSpPr>
      <dsp:spPr>
        <a:xfrm rot="19500000">
          <a:off x="6708402" y="2702729"/>
          <a:ext cx="2037556" cy="758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2D117-8886-4E32-AAC3-DEEF18E22B63}">
      <dsp:nvSpPr>
        <dsp:cNvPr id="0" name=""/>
        <dsp:cNvSpPr/>
      </dsp:nvSpPr>
      <dsp:spPr>
        <a:xfrm>
          <a:off x="7298218" y="1486634"/>
          <a:ext cx="2526993" cy="2021594"/>
        </a:xfrm>
        <a:prstGeom prst="roundRect">
          <a:avLst>
            <a:gd name="adj" fmla="val 1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ID&amp;R resource coordination/ continuity</a:t>
          </a:r>
        </a:p>
      </dsp:txBody>
      <dsp:txXfrm>
        <a:off x="7357428" y="1545844"/>
        <a:ext cx="2408573" cy="19031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7DB758-24ED-42A7-9BDA-CA005CFDB041}" type="datetimeFigureOut">
              <a:rPr lang="en-US" smtClean="0"/>
              <a:t>12/6/2018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F5F204-D593-4F4F-B9A7-0471C2FF097C}" type="slidenum">
              <a:rPr lang="en-US" smtClean="0"/>
              <a:t>‹#›</a:t>
            </a:fld>
            <a:endParaRPr lang="en-US" dirty="0"/>
          </a:p>
        </p:txBody>
      </p:sp>
    </p:spTree>
    <p:extLst>
      <p:ext uri="{BB962C8B-B14F-4D97-AF65-F5344CB8AC3E}">
        <p14:creationId xmlns:p14="http://schemas.microsoft.com/office/powerpoint/2010/main" val="103975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United_States_Department_of_Educatio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dr-consortium.net/DataCollection.html"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ari@meta1.us"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ustintarte.com/2011/06/my-10-goals-as-1st-year-administrator.html"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2DEC-7E3F-4023-B075-4DAF378FA267}"/>
              </a:ext>
            </a:extLst>
          </p:cNvPr>
          <p:cNvSpPr>
            <a:spLocks noGrp="1"/>
          </p:cNvSpPr>
          <p:nvPr>
            <p:ph type="ctrTitle"/>
          </p:nvPr>
        </p:nvSpPr>
        <p:spPr/>
        <p:txBody>
          <a:bodyPr/>
          <a:lstStyle/>
          <a:p>
            <a:r>
              <a:rPr lang="en-US" sz="4000" b="1" dirty="0"/>
              <a:t>Overview of the Year 4 Workplan &amp; Reporting Requirements</a:t>
            </a:r>
          </a:p>
        </p:txBody>
      </p:sp>
      <p:sp>
        <p:nvSpPr>
          <p:cNvPr id="3" name="Subtitle 2">
            <a:extLst>
              <a:ext uri="{FF2B5EF4-FFF2-40B4-BE49-F238E27FC236}">
                <a16:creationId xmlns:a16="http://schemas.microsoft.com/office/drawing/2014/main" id="{EEE502A7-5AA4-4FD9-9ABC-464F906484E8}"/>
              </a:ext>
            </a:extLst>
          </p:cNvPr>
          <p:cNvSpPr>
            <a:spLocks noGrp="1"/>
          </p:cNvSpPr>
          <p:nvPr>
            <p:ph type="subTitle" idx="1"/>
          </p:nvPr>
        </p:nvSpPr>
        <p:spPr/>
        <p:txBody>
          <a:bodyPr/>
          <a:lstStyle/>
          <a:p>
            <a:r>
              <a:rPr lang="en-US" dirty="0"/>
              <a:t>October 1, 2018 to September 30, 2019</a:t>
            </a:r>
          </a:p>
        </p:txBody>
      </p:sp>
      <p:pic>
        <p:nvPicPr>
          <p:cNvPr id="1026" name="Picture 2">
            <a:extLst>
              <a:ext uri="{FF2B5EF4-FFF2-40B4-BE49-F238E27FC236}">
                <a16:creationId xmlns:a16="http://schemas.microsoft.com/office/drawing/2014/main" id="{A23EF168-A7B8-49DE-A3CE-9041AA2D1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899" y="4159249"/>
            <a:ext cx="2068201" cy="10900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95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p:txBody>
          <a:bodyPr/>
          <a:lstStyle/>
          <a:p>
            <a:r>
              <a:rPr lang="en-US" b="1" dirty="0"/>
              <a:t>Goal 1 Key Activities – Year 4</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p:txBody>
          <a:bodyPr/>
          <a:lstStyle/>
          <a:p>
            <a:r>
              <a:rPr lang="en-US" dirty="0"/>
              <a:t>Identify contractor</a:t>
            </a:r>
          </a:p>
          <a:p>
            <a:r>
              <a:rPr lang="en-US" dirty="0"/>
              <a:t>Establish the criteria for ID&amp;R decision making</a:t>
            </a:r>
          </a:p>
          <a:p>
            <a:r>
              <a:rPr lang="en-US" dirty="0"/>
              <a:t>Develop the electronic system</a:t>
            </a:r>
          </a:p>
          <a:p>
            <a:r>
              <a:rPr lang="en-US" dirty="0"/>
              <a:t>Convene/participate in 4 TST meetings</a:t>
            </a:r>
          </a:p>
          <a:p>
            <a:r>
              <a:rPr lang="en-US" dirty="0"/>
              <a:t>Provide training to States on the field test process for the electronic system</a:t>
            </a:r>
          </a:p>
          <a:p>
            <a:endParaRPr lang="en-US" dirty="0"/>
          </a:p>
          <a:p>
            <a:endParaRPr lang="en-US" dirty="0"/>
          </a:p>
        </p:txBody>
      </p:sp>
    </p:spTree>
    <p:extLst>
      <p:ext uri="{BB962C8B-B14F-4D97-AF65-F5344CB8AC3E}">
        <p14:creationId xmlns:p14="http://schemas.microsoft.com/office/powerpoint/2010/main" val="400181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C535A26-EC92-49A5-8C6F-77616E4570E3}"/>
              </a:ext>
            </a:extLst>
          </p:cNvPr>
          <p:cNvSpPr>
            <a:spLocks noChangeArrowheads="1"/>
          </p:cNvSpPr>
          <p:nvPr/>
        </p:nvSpPr>
        <p:spPr bwMode="auto">
          <a:xfrm>
            <a:off x="475129" y="6479880"/>
            <a:ext cx="11241741" cy="276999"/>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=Nebraska (Lead State);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=Leadership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 Directors;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WL</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=Workgroup Leader;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=Evaluator;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=Technical Support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 Staff/Recruiters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BB9751A8-4554-4F0A-8830-73A0EDF29855}"/>
              </a:ext>
            </a:extLst>
          </p:cNvPr>
          <p:cNvGraphicFramePr>
            <a:graphicFrameLocks noGrp="1"/>
          </p:cNvGraphicFramePr>
          <p:nvPr>
            <p:extLst>
              <p:ext uri="{D42A27DB-BD31-4B8C-83A1-F6EECF244321}">
                <p14:modId xmlns:p14="http://schemas.microsoft.com/office/powerpoint/2010/main" val="4189624942"/>
              </p:ext>
            </p:extLst>
          </p:nvPr>
        </p:nvGraphicFramePr>
        <p:xfrm>
          <a:off x="0" y="0"/>
          <a:ext cx="12192000" cy="6400803"/>
        </p:xfrm>
        <a:graphic>
          <a:graphicData uri="http://schemas.openxmlformats.org/drawingml/2006/table">
            <a:tbl>
              <a:tblPr firstRow="1" firstCol="1" bandRow="1">
                <a:tableStyleId>{073A0DAA-6AF3-43AB-8588-CEC1D06C72B9}</a:tableStyleId>
              </a:tblPr>
              <a:tblGrid>
                <a:gridCol w="9186018">
                  <a:extLst>
                    <a:ext uri="{9D8B030D-6E8A-4147-A177-3AD203B41FA5}">
                      <a16:colId xmlns:a16="http://schemas.microsoft.com/office/drawing/2014/main" val="4173047205"/>
                    </a:ext>
                  </a:extLst>
                </a:gridCol>
                <a:gridCol w="1357540">
                  <a:extLst>
                    <a:ext uri="{9D8B030D-6E8A-4147-A177-3AD203B41FA5}">
                      <a16:colId xmlns:a16="http://schemas.microsoft.com/office/drawing/2014/main" val="1363617750"/>
                    </a:ext>
                  </a:extLst>
                </a:gridCol>
                <a:gridCol w="1648442">
                  <a:extLst>
                    <a:ext uri="{9D8B030D-6E8A-4147-A177-3AD203B41FA5}">
                      <a16:colId xmlns:a16="http://schemas.microsoft.com/office/drawing/2014/main" val="3512787664"/>
                    </a:ext>
                  </a:extLst>
                </a:gridCol>
              </a:tblGrid>
              <a:tr h="623056">
                <a:tc>
                  <a:txBody>
                    <a:bodyPr/>
                    <a:lstStyle/>
                    <a:p>
                      <a:pPr marL="0" marR="0" algn="ctr">
                        <a:lnSpc>
                          <a:spcPct val="115000"/>
                        </a:lnSpc>
                        <a:spcBef>
                          <a:spcPts val="0"/>
                        </a:spcBef>
                        <a:spcAft>
                          <a:spcPts val="0"/>
                        </a:spcAft>
                      </a:pPr>
                      <a:r>
                        <a:rPr lang="en-US" sz="1600" dirty="0">
                          <a:effectLst/>
                        </a:rPr>
                        <a:t>Goal 1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600" dirty="0">
                          <a:effectLst/>
                        </a:rPr>
                        <a:t>Timeline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600" dirty="0">
                          <a:effectLst/>
                        </a:rPr>
                        <a:t>Person(s)</a:t>
                      </a:r>
                      <a:endParaRPr lang="en-US" sz="1800" dirty="0">
                        <a:effectLst/>
                      </a:endParaRPr>
                    </a:p>
                    <a:p>
                      <a:pPr marL="0" marR="0" algn="ctr">
                        <a:lnSpc>
                          <a:spcPct val="115000"/>
                        </a:lnSpc>
                        <a:spcBef>
                          <a:spcPts val="0"/>
                        </a:spcBef>
                        <a:spcAft>
                          <a:spcPts val="0"/>
                        </a:spcAft>
                      </a:pPr>
                      <a:r>
                        <a:rPr lang="en-US" sz="1600" dirty="0">
                          <a:effectLst/>
                        </a:rPr>
                        <a:t>Responsible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2312061176"/>
                  </a:ext>
                </a:extLst>
              </a:tr>
              <a:tr h="623056">
                <a:tc>
                  <a:txBody>
                    <a:bodyPr/>
                    <a:lstStyle/>
                    <a:p>
                      <a:pPr marL="0" marR="0">
                        <a:lnSpc>
                          <a:spcPct val="115000"/>
                        </a:lnSpc>
                        <a:spcBef>
                          <a:spcPts val="0"/>
                        </a:spcBef>
                        <a:spcAft>
                          <a:spcPts val="0"/>
                        </a:spcAft>
                      </a:pPr>
                      <a:r>
                        <a:rPr lang="en-US" sz="1800" dirty="0">
                          <a:solidFill>
                            <a:schemeClr val="tx1"/>
                          </a:solidFill>
                          <a:effectLst/>
                        </a:rPr>
                        <a:t>1.1 Identify and contract a vendor with expertise in technology-based solutions and knowledge/understanding of the MEP and ID&amp;R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12/31/18</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LT/St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3885740723"/>
                  </a:ext>
                </a:extLst>
              </a:tr>
              <a:tr h="623056">
                <a:tc>
                  <a:txBody>
                    <a:bodyPr/>
                    <a:lstStyle/>
                    <a:p>
                      <a:pPr marL="0" marR="0">
                        <a:lnSpc>
                          <a:spcPct val="115000"/>
                        </a:lnSpc>
                        <a:spcBef>
                          <a:spcPts val="0"/>
                        </a:spcBef>
                        <a:spcAft>
                          <a:spcPts val="0"/>
                        </a:spcAft>
                      </a:pPr>
                      <a:r>
                        <a:rPr lang="en-US" sz="1800" dirty="0">
                          <a:solidFill>
                            <a:schemeClr val="tx1"/>
                          </a:solidFill>
                          <a:effectLst/>
                        </a:rPr>
                        <a:t>1.2 Establish the criteria for ID&amp;R decision making to ascertain levels of certainty, quality control, and ID&amp;R flow-chart decision-making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1/31/19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WL/TST/LT/St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572664325"/>
                  </a:ext>
                </a:extLst>
              </a:tr>
              <a:tr h="302109">
                <a:tc>
                  <a:txBody>
                    <a:bodyPr/>
                    <a:lstStyle/>
                    <a:p>
                      <a:pPr marL="0" marR="0">
                        <a:lnSpc>
                          <a:spcPct val="115000"/>
                        </a:lnSpc>
                        <a:spcBef>
                          <a:spcPts val="0"/>
                        </a:spcBef>
                        <a:spcAft>
                          <a:spcPts val="0"/>
                        </a:spcAft>
                      </a:pPr>
                      <a:r>
                        <a:rPr lang="en-CA" sz="1800" dirty="0">
                          <a:solidFill>
                            <a:schemeClr val="tx1"/>
                          </a:solidFill>
                          <a:effectLst/>
                        </a:rPr>
                        <a:t>1.3 Oversee the work of the contractor during Year 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1/19-9/19</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LT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2215167676"/>
                  </a:ext>
                </a:extLst>
              </a:tr>
              <a:tr h="302109">
                <a:tc>
                  <a:txBody>
                    <a:bodyPr/>
                    <a:lstStyle/>
                    <a:p>
                      <a:pPr marL="0" marR="0">
                        <a:lnSpc>
                          <a:spcPct val="115000"/>
                        </a:lnSpc>
                        <a:spcBef>
                          <a:spcPts val="0"/>
                        </a:spcBef>
                        <a:spcAft>
                          <a:spcPts val="0"/>
                        </a:spcAft>
                      </a:pPr>
                      <a:r>
                        <a:rPr lang="en-CA" sz="1800" dirty="0">
                          <a:solidFill>
                            <a:schemeClr val="tx1"/>
                          </a:solidFill>
                          <a:effectLst/>
                        </a:rPr>
                        <a:t>1.4 Convene/prepare for the State Steering Team (SST) Meeting in Phoenix, AZ</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1/19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3022650733"/>
                  </a:ext>
                </a:extLst>
              </a:tr>
              <a:tr h="302109">
                <a:tc>
                  <a:txBody>
                    <a:bodyPr/>
                    <a:lstStyle/>
                    <a:p>
                      <a:pPr marL="0" marR="0">
                        <a:lnSpc>
                          <a:spcPct val="115000"/>
                        </a:lnSpc>
                        <a:spcBef>
                          <a:spcPts val="0"/>
                        </a:spcBef>
                        <a:spcAft>
                          <a:spcPts val="0"/>
                        </a:spcAft>
                      </a:pPr>
                      <a:r>
                        <a:rPr lang="en-CA" sz="1800" dirty="0">
                          <a:solidFill>
                            <a:schemeClr val="tx1"/>
                          </a:solidFill>
                          <a:effectLst/>
                        </a:rPr>
                        <a:t>1.5 Attend the SST Meeting in Phoenix, AZ in January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1/19</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St/C/LT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476788254"/>
                  </a:ext>
                </a:extLst>
              </a:tr>
              <a:tr h="302109">
                <a:tc>
                  <a:txBody>
                    <a:bodyPr/>
                    <a:lstStyle/>
                    <a:p>
                      <a:pPr marL="0" marR="0">
                        <a:lnSpc>
                          <a:spcPct val="115000"/>
                        </a:lnSpc>
                        <a:spcBef>
                          <a:spcPts val="0"/>
                        </a:spcBef>
                        <a:spcAft>
                          <a:spcPts val="0"/>
                        </a:spcAft>
                      </a:pPr>
                      <a:r>
                        <a:rPr lang="en-CA" sz="1800" dirty="0">
                          <a:solidFill>
                            <a:schemeClr val="tx1"/>
                          </a:solidFill>
                          <a:effectLst/>
                        </a:rPr>
                        <a:t>1.6 Convene/prepare for the State Steering Team (SST) lunch meeting in New Orleans, LA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5/19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2427745566"/>
                  </a:ext>
                </a:extLst>
              </a:tr>
              <a:tr h="302109">
                <a:tc>
                  <a:txBody>
                    <a:bodyPr/>
                    <a:lstStyle/>
                    <a:p>
                      <a:pPr marL="0" marR="0">
                        <a:lnSpc>
                          <a:spcPct val="115000"/>
                        </a:lnSpc>
                        <a:spcBef>
                          <a:spcPts val="0"/>
                        </a:spcBef>
                        <a:spcAft>
                          <a:spcPts val="0"/>
                        </a:spcAft>
                      </a:pPr>
                      <a:r>
                        <a:rPr lang="en-CA" sz="1800" dirty="0">
                          <a:solidFill>
                            <a:schemeClr val="tx1"/>
                          </a:solidFill>
                          <a:effectLst/>
                        </a:rPr>
                        <a:t>1.7 Attend the SST lunch meeting in New Orleans, LA in May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5/19</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St/C/LT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3679860335"/>
                  </a:ext>
                </a:extLst>
              </a:tr>
              <a:tr h="302109">
                <a:tc>
                  <a:txBody>
                    <a:bodyPr/>
                    <a:lstStyle/>
                    <a:p>
                      <a:pPr marL="0" marR="0">
                        <a:lnSpc>
                          <a:spcPct val="115000"/>
                        </a:lnSpc>
                        <a:spcBef>
                          <a:spcPts val="0"/>
                        </a:spcBef>
                        <a:spcAft>
                          <a:spcPts val="0"/>
                        </a:spcAft>
                      </a:pPr>
                      <a:r>
                        <a:rPr lang="en-US" sz="1800" dirty="0">
                          <a:solidFill>
                            <a:schemeClr val="tx1"/>
                          </a:solidFill>
                          <a:effectLst/>
                        </a:rPr>
                        <a:t>1.8 Schedule/prepare meeting materials for 4 TST meetings/webinars/year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Quarterly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WL/LT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1807148699"/>
                  </a:ext>
                </a:extLst>
              </a:tr>
              <a:tr h="302109">
                <a:tc>
                  <a:txBody>
                    <a:bodyPr/>
                    <a:lstStyle/>
                    <a:p>
                      <a:pPr marL="0" marR="0">
                        <a:lnSpc>
                          <a:spcPct val="115000"/>
                        </a:lnSpc>
                        <a:spcBef>
                          <a:spcPts val="0"/>
                        </a:spcBef>
                        <a:spcAft>
                          <a:spcPts val="0"/>
                        </a:spcAft>
                      </a:pPr>
                      <a:r>
                        <a:rPr lang="en-US" sz="1800" dirty="0">
                          <a:solidFill>
                            <a:schemeClr val="tx1"/>
                          </a:solidFill>
                          <a:effectLst/>
                        </a:rPr>
                        <a:t>1.9 Participate in 4 TST meetings/webinars/year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Quarterly</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WL/TST/LT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901047907"/>
                  </a:ext>
                </a:extLst>
              </a:tr>
              <a:tr h="302109">
                <a:tc>
                  <a:txBody>
                    <a:bodyPr/>
                    <a:lstStyle/>
                    <a:p>
                      <a:pPr marL="0" marR="0">
                        <a:lnSpc>
                          <a:spcPct val="115000"/>
                        </a:lnSpc>
                        <a:spcBef>
                          <a:spcPts val="0"/>
                        </a:spcBef>
                        <a:spcAft>
                          <a:spcPts val="0"/>
                        </a:spcAft>
                      </a:pPr>
                      <a:r>
                        <a:rPr lang="en-CA" sz="1800" dirty="0">
                          <a:solidFill>
                            <a:schemeClr val="tx1"/>
                          </a:solidFill>
                          <a:effectLst/>
                        </a:rPr>
                        <a:t>1.10 Provide input/suggestions on the electronic system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5/19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WL/TST/St/LT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3545510333"/>
                  </a:ext>
                </a:extLst>
              </a:tr>
              <a:tr h="302109">
                <a:tc>
                  <a:txBody>
                    <a:bodyPr/>
                    <a:lstStyle/>
                    <a:p>
                      <a:pPr marL="0" marR="0">
                        <a:lnSpc>
                          <a:spcPct val="115000"/>
                        </a:lnSpc>
                        <a:spcBef>
                          <a:spcPts val="0"/>
                        </a:spcBef>
                        <a:spcAft>
                          <a:spcPts val="0"/>
                        </a:spcAft>
                      </a:pPr>
                      <a:r>
                        <a:rPr lang="en-US" sz="1800">
                          <a:solidFill>
                            <a:schemeClr val="tx1"/>
                          </a:solidFill>
                          <a:effectLst/>
                        </a:rPr>
                        <a:t>1.11 Prepare a beta version of the electronic system with input from the SST/TST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7/19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C</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219793802"/>
                  </a:ext>
                </a:extLst>
              </a:tr>
              <a:tr h="302109">
                <a:tc>
                  <a:txBody>
                    <a:bodyPr/>
                    <a:lstStyle/>
                    <a:p>
                      <a:pPr marL="0" marR="0">
                        <a:lnSpc>
                          <a:spcPct val="115000"/>
                        </a:lnSpc>
                        <a:spcBef>
                          <a:spcPts val="0"/>
                        </a:spcBef>
                        <a:spcAft>
                          <a:spcPts val="0"/>
                        </a:spcAft>
                      </a:pPr>
                      <a:r>
                        <a:rPr lang="en-US" sz="1800" dirty="0">
                          <a:solidFill>
                            <a:schemeClr val="tx1"/>
                          </a:solidFill>
                          <a:effectLst/>
                        </a:rPr>
                        <a:t>1.12 Develop field test data collection forms/processes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8/19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93994460"/>
                  </a:ext>
                </a:extLst>
              </a:tr>
              <a:tr h="302109">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CA" sz="1800" dirty="0">
                          <a:solidFill>
                            <a:schemeClr val="tx1"/>
                          </a:solidFill>
                          <a:effectLst/>
                        </a:rPr>
                        <a:t>1.13 Convene/prepare for the State Steering Team (SST) Meeting in Fall 2019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9/19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a:solidFill>
                            <a:schemeClr val="tx1"/>
                          </a:solidFill>
                          <a:effectLst/>
                        </a:rPr>
                        <a:t>LT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1114102318"/>
                  </a:ext>
                </a:extLst>
              </a:tr>
              <a:tr h="302109">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CA" sz="1800" dirty="0">
                          <a:solidFill>
                            <a:schemeClr val="tx1"/>
                          </a:solidFill>
                          <a:effectLst/>
                        </a:rPr>
                        <a:t>1.14 Attend the SST Meeting in Fall 2019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9/19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St/C/LT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2916969306"/>
                  </a:ext>
                </a:extLst>
              </a:tr>
              <a:tr h="302109">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CA" sz="1800" dirty="0">
                          <a:solidFill>
                            <a:schemeClr val="tx1"/>
                          </a:solidFill>
                          <a:effectLst/>
                        </a:rPr>
                        <a:t>1.15 Provide training to States on the field test process at the Fall 2019 SST Meeting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dirty="0">
                          <a:solidFill>
                            <a:schemeClr val="tx1"/>
                          </a:solidFill>
                          <a:effectLst/>
                        </a:rPr>
                        <a:t>9/19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dirty="0">
                          <a:solidFill>
                            <a:schemeClr val="tx1"/>
                          </a:solidFill>
                          <a:effectLst/>
                        </a:rPr>
                        <a:t>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2066193919"/>
                  </a:ext>
                </a:extLst>
              </a:tr>
              <a:tr h="302109">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dirty="0">
                          <a:solidFill>
                            <a:schemeClr val="tx1"/>
                          </a:solidFill>
                          <a:effectLst/>
                        </a:rPr>
                        <a:t>1.16 Submit evaluation data on Objective 1 services, participation, effectiveness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8/19-9/19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tc>
                  <a:txBody>
                    <a:bodyPr/>
                    <a:lstStyle/>
                    <a:p>
                      <a:pPr marL="0" marR="0" algn="ctr">
                        <a:lnSpc>
                          <a:spcPct val="115000"/>
                        </a:lnSpc>
                        <a:spcBef>
                          <a:spcPts val="0"/>
                        </a:spcBef>
                        <a:spcAft>
                          <a:spcPts val="0"/>
                        </a:spcAft>
                      </a:pPr>
                      <a:r>
                        <a:rPr lang="en-US" sz="1800" dirty="0">
                          <a:solidFill>
                            <a:schemeClr val="tx1"/>
                          </a:solidFill>
                          <a:effectLst/>
                        </a:rPr>
                        <a:t>St/TST/LT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solidFill>
                      <a:schemeClr val="bg1">
                        <a:lumMod val="95000"/>
                      </a:schemeClr>
                    </a:solidFill>
                  </a:tcPr>
                </a:tc>
                <a:extLst>
                  <a:ext uri="{0D108BD9-81ED-4DB2-BD59-A6C34878D82A}">
                    <a16:rowId xmlns:a16="http://schemas.microsoft.com/office/drawing/2014/main" val="3718075008"/>
                  </a:ext>
                </a:extLst>
              </a:tr>
              <a:tr h="302109">
                <a:tc>
                  <a:txBody>
                    <a:bodyPr/>
                    <a:lstStyle/>
                    <a:p>
                      <a:pPr marL="0" marR="0">
                        <a:lnSpc>
                          <a:spcPct val="115000"/>
                        </a:lnSpc>
                        <a:spcBef>
                          <a:spcPts val="0"/>
                        </a:spcBef>
                        <a:spcAft>
                          <a:spcPts val="0"/>
                        </a:spcAft>
                      </a:pPr>
                      <a:r>
                        <a:rPr lang="en-US" sz="1800" dirty="0">
                          <a:solidFill>
                            <a:schemeClr val="tx1"/>
                          </a:solidFill>
                          <a:effectLst/>
                        </a:rPr>
                        <a:t>1.17 Report on progress toward Objective 1 in the Annual/Final Performance Report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b">
                    <a:solidFill>
                      <a:schemeClr val="bg1">
                        <a:lumMod val="75000"/>
                      </a:schemeClr>
                    </a:solidFill>
                  </a:tcPr>
                </a:tc>
                <a:tc>
                  <a:txBody>
                    <a:bodyPr/>
                    <a:lstStyle/>
                    <a:p>
                      <a:pPr marL="0" marR="0" algn="ctr">
                        <a:lnSpc>
                          <a:spcPct val="115000"/>
                        </a:lnSpc>
                        <a:spcBef>
                          <a:spcPts val="0"/>
                        </a:spcBef>
                        <a:spcAft>
                          <a:spcPts val="0"/>
                        </a:spcAft>
                      </a:pPr>
                      <a:r>
                        <a:rPr lang="en-US" sz="1800">
                          <a:solidFill>
                            <a:schemeClr val="tx1"/>
                          </a:solidFill>
                          <a:effectLst/>
                        </a:rPr>
                        <a:t>12/19</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tc>
                  <a:txBody>
                    <a:bodyPr/>
                    <a:lstStyle/>
                    <a:p>
                      <a:pPr marL="0" marR="0" algn="ctr">
                        <a:lnSpc>
                          <a:spcPct val="115000"/>
                        </a:lnSpc>
                        <a:spcBef>
                          <a:spcPts val="0"/>
                        </a:spcBef>
                        <a:spcAft>
                          <a:spcPts val="0"/>
                        </a:spcAft>
                      </a:pPr>
                      <a:r>
                        <a:rPr lang="en-US" sz="1800" dirty="0">
                          <a:solidFill>
                            <a:schemeClr val="tx1"/>
                          </a:solidFill>
                          <a:effectLst/>
                        </a:rPr>
                        <a:t>LT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9" marR="65099" marT="0" marB="0" anchor="ctr"/>
                </a:tc>
                <a:extLst>
                  <a:ext uri="{0D108BD9-81ED-4DB2-BD59-A6C34878D82A}">
                    <a16:rowId xmlns:a16="http://schemas.microsoft.com/office/drawing/2014/main" val="410334514"/>
                  </a:ext>
                </a:extLst>
              </a:tr>
            </a:tbl>
          </a:graphicData>
        </a:graphic>
      </p:graphicFrame>
    </p:spTree>
    <p:extLst>
      <p:ext uri="{BB962C8B-B14F-4D97-AF65-F5344CB8AC3E}">
        <p14:creationId xmlns:p14="http://schemas.microsoft.com/office/powerpoint/2010/main" val="275158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p:txBody>
          <a:bodyPr/>
          <a:lstStyle/>
          <a:p>
            <a:r>
              <a:rPr lang="en-US" b="1" dirty="0"/>
              <a:t>Goal 2, Objective 2</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a:bodyPr>
          <a:lstStyle/>
          <a:p>
            <a:r>
              <a:rPr lang="en-US" sz="3200" b="1" dirty="0">
                <a:solidFill>
                  <a:schemeClr val="accent3">
                    <a:lumMod val="50000"/>
                  </a:schemeClr>
                </a:solidFill>
              </a:rPr>
              <a:t>Goal 2:</a:t>
            </a:r>
            <a:r>
              <a:rPr lang="en-US" sz="3200" dirty="0">
                <a:solidFill>
                  <a:schemeClr val="accent3">
                    <a:lumMod val="50000"/>
                  </a:schemeClr>
                </a:solidFill>
              </a:rPr>
              <a:t> </a:t>
            </a:r>
            <a:r>
              <a:rPr lang="en-US" sz="3200" dirty="0"/>
              <a:t>Improve MEP staff/recruiters’ capacity to identify and recruit migrant students</a:t>
            </a:r>
            <a:endParaRPr lang="en-US" dirty="0"/>
          </a:p>
          <a:p>
            <a:r>
              <a:rPr lang="en-US" sz="3200" b="1" dirty="0">
                <a:solidFill>
                  <a:schemeClr val="accent3">
                    <a:lumMod val="50000"/>
                  </a:schemeClr>
                </a:solidFill>
              </a:rPr>
              <a:t>Objective 2:</a:t>
            </a:r>
            <a:r>
              <a:rPr lang="en-US" sz="3200" b="1" dirty="0"/>
              <a:t> </a:t>
            </a:r>
            <a:r>
              <a:rPr lang="en-US" sz="3200" dirty="0"/>
              <a:t>By the end of Year 4, 90% of staff participating in IRRC professional development and TRI visits will report that they increased their capacity to conduct/support identification and recruitment.</a:t>
            </a:r>
          </a:p>
        </p:txBody>
      </p:sp>
    </p:spTree>
    <p:extLst>
      <p:ext uri="{BB962C8B-B14F-4D97-AF65-F5344CB8AC3E}">
        <p14:creationId xmlns:p14="http://schemas.microsoft.com/office/powerpoint/2010/main" val="182650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p:txBody>
          <a:bodyPr/>
          <a:lstStyle/>
          <a:p>
            <a:r>
              <a:rPr lang="en-US" b="1" dirty="0"/>
              <a:t>Goal 2 Performance Measures</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lnSpcReduction="10000"/>
          </a:bodyPr>
          <a:lstStyle/>
          <a:p>
            <a:r>
              <a:rPr lang="en-US" sz="3200" b="1" dirty="0">
                <a:solidFill>
                  <a:schemeClr val="accent3">
                    <a:lumMod val="50000"/>
                  </a:schemeClr>
                </a:solidFill>
              </a:rPr>
              <a:t>Performance Measure 2a: </a:t>
            </a:r>
            <a:r>
              <a:rPr lang="en-US" dirty="0"/>
              <a:t>By the end of Year 4, 90% of staff participating in IRRC professional development will increase their capacity to conduct identification and recruitment as measured by a statistically-significant gain (p&lt;.05) on a pre/post assessment.</a:t>
            </a:r>
          </a:p>
          <a:p>
            <a:r>
              <a:rPr lang="en-US" sz="3200" b="1" dirty="0">
                <a:solidFill>
                  <a:schemeClr val="accent3">
                    <a:lumMod val="50000"/>
                  </a:schemeClr>
                </a:solidFill>
              </a:rPr>
              <a:t>Performance Measure 2b:</a:t>
            </a:r>
            <a:r>
              <a:rPr lang="en-US" sz="3200" b="1" dirty="0"/>
              <a:t> </a:t>
            </a:r>
            <a:r>
              <a:rPr lang="en-US" dirty="0"/>
              <a:t>By the end of Year 4, 90% of staff participating in IRRC technical assistance visits will increase their capacity to conduct identification and recruitment as measured by a statistically-significant gain (p&lt;.05) on a pre/post assessment.</a:t>
            </a:r>
          </a:p>
        </p:txBody>
      </p:sp>
    </p:spTree>
    <p:extLst>
      <p:ext uri="{BB962C8B-B14F-4D97-AF65-F5344CB8AC3E}">
        <p14:creationId xmlns:p14="http://schemas.microsoft.com/office/powerpoint/2010/main" val="311262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p:txBody>
          <a:bodyPr/>
          <a:lstStyle/>
          <a:p>
            <a:r>
              <a:rPr lang="en-US" b="1" dirty="0"/>
              <a:t>Goal 2 Key Activities – Year 4</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p:txBody>
          <a:bodyPr>
            <a:normAutofit fontScale="92500" lnSpcReduction="10000"/>
          </a:bodyPr>
          <a:lstStyle/>
          <a:p>
            <a:r>
              <a:rPr lang="en-US" dirty="0"/>
              <a:t>Create/distribute a needs assessment survey to determine staff training needs</a:t>
            </a:r>
          </a:p>
          <a:p>
            <a:r>
              <a:rPr lang="en-US" dirty="0"/>
              <a:t>Identify experienced mentors and coaches from IRRC States</a:t>
            </a:r>
          </a:p>
          <a:p>
            <a:r>
              <a:rPr lang="en-US" dirty="0"/>
              <a:t>Develop a 2-tiered (veteran/novice staff) ID&amp;R training model</a:t>
            </a:r>
          </a:p>
          <a:p>
            <a:r>
              <a:rPr lang="en-US" dirty="0"/>
              <a:t>Conduct ID&amp;R professional development visits to IRRC States and beyond</a:t>
            </a:r>
          </a:p>
          <a:p>
            <a:r>
              <a:rPr lang="en-US" dirty="0"/>
              <a:t>Conduct/participate in ID&amp;R training in each IRRC State</a:t>
            </a:r>
          </a:p>
          <a:p>
            <a:r>
              <a:rPr lang="en-US" dirty="0"/>
              <a:t>Prepare technical assistance (TA) materials tailored to States</a:t>
            </a:r>
          </a:p>
          <a:p>
            <a:r>
              <a:rPr lang="en-US" dirty="0"/>
              <a:t>Conduct/participate in IRRC TA visits in States</a:t>
            </a:r>
          </a:p>
          <a:p>
            <a:endParaRPr lang="en-US" dirty="0"/>
          </a:p>
          <a:p>
            <a:endParaRPr lang="en-US" dirty="0"/>
          </a:p>
        </p:txBody>
      </p:sp>
    </p:spTree>
    <p:extLst>
      <p:ext uri="{BB962C8B-B14F-4D97-AF65-F5344CB8AC3E}">
        <p14:creationId xmlns:p14="http://schemas.microsoft.com/office/powerpoint/2010/main" val="826506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CA46026-9DDA-41E7-B188-0BB205309C38}"/>
              </a:ext>
            </a:extLst>
          </p:cNvPr>
          <p:cNvGraphicFramePr>
            <a:graphicFrameLocks noGrp="1"/>
          </p:cNvGraphicFramePr>
          <p:nvPr>
            <p:extLst>
              <p:ext uri="{D42A27DB-BD31-4B8C-83A1-F6EECF244321}">
                <p14:modId xmlns:p14="http://schemas.microsoft.com/office/powerpoint/2010/main" val="968249536"/>
              </p:ext>
            </p:extLst>
          </p:nvPr>
        </p:nvGraphicFramePr>
        <p:xfrm>
          <a:off x="0" y="0"/>
          <a:ext cx="12192000" cy="6418644"/>
        </p:xfrm>
        <a:graphic>
          <a:graphicData uri="http://schemas.openxmlformats.org/drawingml/2006/table">
            <a:tbl>
              <a:tblPr firstRow="1" firstCol="1" bandRow="1">
                <a:tableStyleId>{073A0DAA-6AF3-43AB-8588-CEC1D06C72B9}</a:tableStyleId>
              </a:tblPr>
              <a:tblGrid>
                <a:gridCol w="8993617">
                  <a:extLst>
                    <a:ext uri="{9D8B030D-6E8A-4147-A177-3AD203B41FA5}">
                      <a16:colId xmlns:a16="http://schemas.microsoft.com/office/drawing/2014/main" val="800169970"/>
                    </a:ext>
                  </a:extLst>
                </a:gridCol>
                <a:gridCol w="1373071">
                  <a:extLst>
                    <a:ext uri="{9D8B030D-6E8A-4147-A177-3AD203B41FA5}">
                      <a16:colId xmlns:a16="http://schemas.microsoft.com/office/drawing/2014/main" val="933887005"/>
                    </a:ext>
                  </a:extLst>
                </a:gridCol>
                <a:gridCol w="1825312">
                  <a:extLst>
                    <a:ext uri="{9D8B030D-6E8A-4147-A177-3AD203B41FA5}">
                      <a16:colId xmlns:a16="http://schemas.microsoft.com/office/drawing/2014/main" val="1561553833"/>
                    </a:ext>
                  </a:extLst>
                </a:gridCol>
              </a:tblGrid>
              <a:tr h="555211">
                <a:tc>
                  <a:txBody>
                    <a:bodyPr/>
                    <a:lstStyle/>
                    <a:p>
                      <a:pPr marL="0" marR="0" algn="ctr">
                        <a:lnSpc>
                          <a:spcPct val="115000"/>
                        </a:lnSpc>
                        <a:spcBef>
                          <a:spcPts val="0"/>
                        </a:spcBef>
                        <a:spcAft>
                          <a:spcPts val="0"/>
                        </a:spcAft>
                      </a:pPr>
                      <a:r>
                        <a:rPr lang="en-US" sz="1600" dirty="0">
                          <a:effectLst/>
                        </a:rPr>
                        <a:t>Goal 2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b"/>
                </a:tc>
                <a:tc>
                  <a:txBody>
                    <a:bodyPr/>
                    <a:lstStyle/>
                    <a:p>
                      <a:pPr marL="0" marR="0" algn="ctr">
                        <a:lnSpc>
                          <a:spcPct val="115000"/>
                        </a:lnSpc>
                        <a:spcBef>
                          <a:spcPts val="0"/>
                        </a:spcBef>
                        <a:spcAft>
                          <a:spcPts val="0"/>
                        </a:spcAft>
                      </a:pPr>
                      <a:r>
                        <a:rPr lang="en-US" sz="1600" dirty="0">
                          <a:effectLst/>
                        </a:rPr>
                        <a:t>Timeline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b"/>
                </a:tc>
                <a:tc>
                  <a:txBody>
                    <a:bodyPr/>
                    <a:lstStyle/>
                    <a:p>
                      <a:pPr marL="0" marR="0" algn="ctr">
                        <a:lnSpc>
                          <a:spcPct val="115000"/>
                        </a:lnSpc>
                        <a:spcBef>
                          <a:spcPts val="0"/>
                        </a:spcBef>
                        <a:spcAft>
                          <a:spcPts val="0"/>
                        </a:spcAft>
                      </a:pPr>
                      <a:r>
                        <a:rPr lang="en-US" sz="1600" dirty="0">
                          <a:effectLst/>
                        </a:rPr>
                        <a:t>Person(s)</a:t>
                      </a:r>
                      <a:endParaRPr lang="en-US" sz="2000" dirty="0">
                        <a:effectLst/>
                      </a:endParaRPr>
                    </a:p>
                    <a:p>
                      <a:pPr marL="0" marR="0" algn="ctr">
                        <a:lnSpc>
                          <a:spcPct val="115000"/>
                        </a:lnSpc>
                        <a:spcBef>
                          <a:spcPts val="0"/>
                        </a:spcBef>
                        <a:spcAft>
                          <a:spcPts val="0"/>
                        </a:spcAft>
                      </a:pPr>
                      <a:r>
                        <a:rPr lang="en-US" sz="1600" dirty="0">
                          <a:effectLst/>
                        </a:rPr>
                        <a:t>Responsible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b"/>
                </a:tc>
                <a:extLst>
                  <a:ext uri="{0D108BD9-81ED-4DB2-BD59-A6C34878D82A}">
                    <a16:rowId xmlns:a16="http://schemas.microsoft.com/office/drawing/2014/main" val="2436970939"/>
                  </a:ext>
                </a:extLst>
              </a:tr>
              <a:tr h="287532">
                <a:tc>
                  <a:txBody>
                    <a:bodyPr/>
                    <a:lstStyle/>
                    <a:p>
                      <a:pPr marL="0" marR="0">
                        <a:lnSpc>
                          <a:spcPct val="115000"/>
                        </a:lnSpc>
                        <a:spcBef>
                          <a:spcPts val="0"/>
                        </a:spcBef>
                        <a:spcAft>
                          <a:spcPts val="0"/>
                        </a:spcAft>
                      </a:pPr>
                      <a:r>
                        <a:rPr lang="en-US" sz="1700" dirty="0">
                          <a:solidFill>
                            <a:schemeClr val="tx1"/>
                          </a:solidFill>
                          <a:effectLst/>
                        </a:rPr>
                        <a:t>2.1 Schedule/prepare meeting materials for 4 TST meetings/webinars/year</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Quarterly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WL/LT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1068603059"/>
                  </a:ext>
                </a:extLst>
              </a:tr>
              <a:tr h="287532">
                <a:tc>
                  <a:txBody>
                    <a:bodyPr/>
                    <a:lstStyle/>
                    <a:p>
                      <a:pPr marL="0" marR="0">
                        <a:lnSpc>
                          <a:spcPct val="115000"/>
                        </a:lnSpc>
                        <a:spcBef>
                          <a:spcPts val="0"/>
                        </a:spcBef>
                        <a:spcAft>
                          <a:spcPts val="0"/>
                        </a:spcAft>
                      </a:pPr>
                      <a:r>
                        <a:rPr lang="en-US" sz="1700" dirty="0">
                          <a:solidFill>
                            <a:schemeClr val="tx1"/>
                          </a:solidFill>
                          <a:effectLst/>
                        </a:rPr>
                        <a:t>2.2 Participate in 4 TST meetings/webinars/year</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Quarterly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1252762547"/>
                  </a:ext>
                </a:extLst>
              </a:tr>
              <a:tr h="589952">
                <a:tc>
                  <a:txBody>
                    <a:bodyPr/>
                    <a:lstStyle/>
                    <a:p>
                      <a:pPr marL="0" marR="0">
                        <a:lnSpc>
                          <a:spcPct val="115000"/>
                        </a:lnSpc>
                        <a:spcBef>
                          <a:spcPts val="0"/>
                        </a:spcBef>
                        <a:spcAft>
                          <a:spcPts val="0"/>
                        </a:spcAft>
                      </a:pPr>
                      <a:r>
                        <a:rPr lang="en-US" sz="1700" dirty="0">
                          <a:solidFill>
                            <a:schemeClr val="tx1"/>
                          </a:solidFill>
                          <a:effectLst/>
                        </a:rPr>
                        <a:t>2.3 Create a needs assessment survey to determine training needs and preferred delivery methods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12/18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WL/TST/E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3842161851"/>
                  </a:ext>
                </a:extLst>
              </a:tr>
              <a:tr h="589952">
                <a:tc>
                  <a:txBody>
                    <a:bodyPr/>
                    <a:lstStyle/>
                    <a:p>
                      <a:pPr marL="0" marR="0">
                        <a:lnSpc>
                          <a:spcPct val="115000"/>
                        </a:lnSpc>
                        <a:spcBef>
                          <a:spcPts val="0"/>
                        </a:spcBef>
                        <a:spcAft>
                          <a:spcPts val="0"/>
                        </a:spcAft>
                      </a:pPr>
                      <a:r>
                        <a:rPr lang="en-US" sz="1700" dirty="0">
                          <a:solidFill>
                            <a:schemeClr val="tx1"/>
                          </a:solidFill>
                          <a:effectLst/>
                        </a:rPr>
                        <a:t>2.4 Administer the needs assessment survey to novice and veteran ID&amp;R staff in each IRRC State</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1/19-2/19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64393304"/>
                  </a:ext>
                </a:extLst>
              </a:tr>
              <a:tr h="287532">
                <a:tc>
                  <a:txBody>
                    <a:bodyPr/>
                    <a:lstStyle/>
                    <a:p>
                      <a:pPr marL="0" marR="0">
                        <a:lnSpc>
                          <a:spcPct val="115000"/>
                        </a:lnSpc>
                        <a:spcBef>
                          <a:spcPts val="0"/>
                        </a:spcBef>
                        <a:spcAft>
                          <a:spcPts val="0"/>
                        </a:spcAft>
                      </a:pPr>
                      <a:r>
                        <a:rPr lang="en-US" sz="1700" dirty="0">
                          <a:solidFill>
                            <a:schemeClr val="tx1"/>
                          </a:solidFill>
                          <a:effectLst/>
                        </a:rPr>
                        <a:t>2.5 Analyze the results of the needs assessment survey and review to plan PD</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3/19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E/WL/TST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564069203"/>
                  </a:ext>
                </a:extLst>
              </a:tr>
              <a:tr h="287532">
                <a:tc>
                  <a:txBody>
                    <a:bodyPr/>
                    <a:lstStyle/>
                    <a:p>
                      <a:pPr marL="0" marR="0">
                        <a:lnSpc>
                          <a:spcPct val="115000"/>
                        </a:lnSpc>
                        <a:spcBef>
                          <a:spcPts val="0"/>
                        </a:spcBef>
                        <a:spcAft>
                          <a:spcPts val="0"/>
                        </a:spcAft>
                      </a:pPr>
                      <a:r>
                        <a:rPr lang="en-US" sz="1700" dirty="0">
                          <a:solidFill>
                            <a:schemeClr val="tx1"/>
                          </a:solidFill>
                          <a:effectLst/>
                        </a:rPr>
                        <a:t>2.6 Identify experienced ID&amp;R mentors and coaches from the IRRC States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2/19-4/19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WL/LT/TST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667591030"/>
                  </a:ext>
                </a:extLst>
              </a:tr>
              <a:tr h="287532">
                <a:tc>
                  <a:txBody>
                    <a:bodyPr/>
                    <a:lstStyle/>
                    <a:p>
                      <a:pPr marL="0" marR="0">
                        <a:lnSpc>
                          <a:spcPct val="115000"/>
                        </a:lnSpc>
                        <a:spcBef>
                          <a:spcPts val="0"/>
                        </a:spcBef>
                        <a:spcAft>
                          <a:spcPts val="0"/>
                        </a:spcAft>
                      </a:pPr>
                      <a:r>
                        <a:rPr lang="en-US" sz="1700" dirty="0">
                          <a:solidFill>
                            <a:schemeClr val="tx1"/>
                          </a:solidFill>
                          <a:effectLst/>
                        </a:rPr>
                        <a:t>2.7 Develop a 2-tiered ID&amp;R training model (for veteran/novice staff) and materials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4037886266"/>
                  </a:ext>
                </a:extLst>
              </a:tr>
              <a:tr h="287532">
                <a:tc>
                  <a:txBody>
                    <a:bodyPr/>
                    <a:lstStyle/>
                    <a:p>
                      <a:pPr marL="0" marR="0">
                        <a:lnSpc>
                          <a:spcPct val="115000"/>
                        </a:lnSpc>
                        <a:spcBef>
                          <a:spcPts val="0"/>
                        </a:spcBef>
                        <a:spcAft>
                          <a:spcPts val="0"/>
                        </a:spcAft>
                      </a:pPr>
                      <a:r>
                        <a:rPr lang="en-US" sz="1700" dirty="0">
                          <a:solidFill>
                            <a:schemeClr val="tx1"/>
                          </a:solidFill>
                          <a:effectLst/>
                        </a:rPr>
                        <a:t>2.8 Conduct ID&amp;R PD visits to IRRC States and beyond (as resources allow)</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1410546369"/>
                  </a:ext>
                </a:extLst>
              </a:tr>
              <a:tr h="287532">
                <a:tc>
                  <a:txBody>
                    <a:bodyPr/>
                    <a:lstStyle/>
                    <a:p>
                      <a:pPr marL="0" marR="0">
                        <a:lnSpc>
                          <a:spcPct val="115000"/>
                        </a:lnSpc>
                        <a:spcBef>
                          <a:spcPts val="0"/>
                        </a:spcBef>
                        <a:spcAft>
                          <a:spcPts val="0"/>
                        </a:spcAft>
                      </a:pPr>
                      <a:r>
                        <a:rPr lang="en-US" sz="1700" dirty="0">
                          <a:solidFill>
                            <a:schemeClr val="tx1"/>
                          </a:solidFill>
                          <a:effectLst/>
                        </a:rPr>
                        <a:t>2.9 Provide requested PD at the ID&amp;R Forum and other venues that support recruiters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10/18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3380200237"/>
                  </a:ext>
                </a:extLst>
              </a:tr>
              <a:tr h="321401">
                <a:tc>
                  <a:txBody>
                    <a:bodyPr/>
                    <a:lstStyle/>
                    <a:p>
                      <a:pPr marL="0" marR="0">
                        <a:lnSpc>
                          <a:spcPct val="115000"/>
                        </a:lnSpc>
                        <a:spcBef>
                          <a:spcPts val="0"/>
                        </a:spcBef>
                        <a:spcAft>
                          <a:spcPts val="0"/>
                        </a:spcAft>
                      </a:pPr>
                      <a:r>
                        <a:rPr lang="en-US" sz="1700" dirty="0">
                          <a:solidFill>
                            <a:schemeClr val="tx1"/>
                          </a:solidFill>
                          <a:effectLst/>
                        </a:rPr>
                        <a:t>2.10 Conduct/participate in 2 regional and/or virtual ID&amp;R PD sessions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St/WL/TST/MEP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2903106071"/>
                  </a:ext>
                </a:extLst>
              </a:tr>
              <a:tr h="336680">
                <a:tc>
                  <a:txBody>
                    <a:bodyPr/>
                    <a:lstStyle/>
                    <a:p>
                      <a:pPr marL="0" marR="0">
                        <a:lnSpc>
                          <a:spcPct val="115000"/>
                        </a:lnSpc>
                        <a:spcBef>
                          <a:spcPts val="0"/>
                        </a:spcBef>
                        <a:spcAft>
                          <a:spcPts val="0"/>
                        </a:spcAft>
                      </a:pPr>
                      <a:r>
                        <a:rPr lang="en-US" sz="1700" dirty="0">
                          <a:solidFill>
                            <a:schemeClr val="tx1"/>
                          </a:solidFill>
                          <a:effectLst/>
                        </a:rPr>
                        <a:t>2.11 Conduct/participate in 2 virtual mtgs connecting MEP directors with ID&amp;R resources </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St/WL/TST/MEP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2704994375"/>
                  </a:ext>
                </a:extLst>
              </a:tr>
              <a:tr h="287532">
                <a:tc>
                  <a:txBody>
                    <a:bodyPr/>
                    <a:lstStyle/>
                    <a:p>
                      <a:pPr marL="0" marR="0">
                        <a:lnSpc>
                          <a:spcPct val="115000"/>
                        </a:lnSpc>
                        <a:spcBef>
                          <a:spcPts val="0"/>
                        </a:spcBef>
                        <a:spcAft>
                          <a:spcPts val="0"/>
                        </a:spcAft>
                      </a:pPr>
                      <a:r>
                        <a:rPr lang="en-US" sz="1700" dirty="0">
                          <a:solidFill>
                            <a:schemeClr val="tx1"/>
                          </a:solidFill>
                          <a:effectLst/>
                        </a:rPr>
                        <a:t>2.12 Prepare a pre/post staff survey to accompany technical assistance (TA)</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12/18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E/WL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1112984525"/>
                  </a:ext>
                </a:extLst>
              </a:tr>
              <a:tr h="287532">
                <a:tc>
                  <a:txBody>
                    <a:bodyPr/>
                    <a:lstStyle/>
                    <a:p>
                      <a:pPr marL="0" marR="0">
                        <a:lnSpc>
                          <a:spcPct val="115000"/>
                        </a:lnSpc>
                        <a:spcBef>
                          <a:spcPts val="0"/>
                        </a:spcBef>
                        <a:spcAft>
                          <a:spcPts val="0"/>
                        </a:spcAft>
                      </a:pPr>
                      <a:r>
                        <a:rPr lang="en-US" sz="1700" dirty="0">
                          <a:solidFill>
                            <a:schemeClr val="tx1"/>
                          </a:solidFill>
                          <a:effectLst/>
                        </a:rPr>
                        <a:t>2.13 Prepare IRRC TA materials tailored for States (agendas, PPTs, activities, handouts) </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2904688874"/>
                  </a:ext>
                </a:extLst>
              </a:tr>
              <a:tr h="287532">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700" dirty="0">
                          <a:solidFill>
                            <a:schemeClr val="tx1"/>
                          </a:solidFill>
                          <a:effectLst/>
                        </a:rPr>
                        <a:t>2.14 Conduct/participate in IRRC TA visits in States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TST/MEP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3850825844"/>
                  </a:ext>
                </a:extLst>
              </a:tr>
              <a:tr h="287532">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700" dirty="0">
                          <a:solidFill>
                            <a:schemeClr val="tx1"/>
                          </a:solidFill>
                          <a:effectLst/>
                        </a:rPr>
                        <a:t>2.15 Complete surveys on IRRC TA visits in States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MEP/TST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3254234845"/>
                  </a:ext>
                </a:extLst>
              </a:tr>
              <a:tr h="287532">
                <a:tc>
                  <a:txBody>
                    <a:bodyPr/>
                    <a:lstStyle/>
                    <a:p>
                      <a:pPr marL="0" marR="0">
                        <a:lnSpc>
                          <a:spcPct val="115000"/>
                        </a:lnSpc>
                        <a:spcBef>
                          <a:spcPts val="0"/>
                        </a:spcBef>
                        <a:spcAft>
                          <a:spcPts val="0"/>
                        </a:spcAft>
                        <a:tabLst>
                          <a:tab pos="-762000" algn="l"/>
                          <a:tab pos="-457200" algn="l"/>
                          <a:tab pos="0" algn="l"/>
                          <a:tab pos="914400" algn="l"/>
                          <a:tab pos="108585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700" dirty="0">
                          <a:solidFill>
                            <a:schemeClr val="tx1"/>
                          </a:solidFill>
                          <a:effectLst/>
                        </a:rPr>
                        <a:t>2.16 Analyze and summarize TA survey results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1986158422"/>
                  </a:ext>
                </a:extLst>
              </a:tr>
              <a:tr h="287532">
                <a:tc>
                  <a:txBody>
                    <a:bodyPr/>
                    <a:lstStyle/>
                    <a:p>
                      <a:pPr marL="0" marR="0">
                        <a:lnSpc>
                          <a:spcPct val="115000"/>
                        </a:lnSpc>
                        <a:spcBef>
                          <a:spcPts val="0"/>
                        </a:spcBef>
                        <a:spcAft>
                          <a:spcPts val="0"/>
                        </a:spcAft>
                      </a:pPr>
                      <a:r>
                        <a:rPr lang="en-US" sz="1700" dirty="0">
                          <a:solidFill>
                            <a:schemeClr val="tx1"/>
                          </a:solidFill>
                          <a:effectLst/>
                        </a:rPr>
                        <a:t>2.17 Submit evaluation data on Objective 2 services, participation, effectiveness</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tc>
                  <a:txBody>
                    <a:bodyPr/>
                    <a:lstStyle/>
                    <a:p>
                      <a:pPr marL="0" marR="0" algn="ctr">
                        <a:lnSpc>
                          <a:spcPct val="115000"/>
                        </a:lnSpc>
                        <a:spcBef>
                          <a:spcPts val="0"/>
                        </a:spcBef>
                        <a:spcAft>
                          <a:spcPts val="0"/>
                        </a:spcAft>
                      </a:pPr>
                      <a:r>
                        <a:rPr lang="en-US" sz="1600" dirty="0">
                          <a:effectLst/>
                        </a:rPr>
                        <a:t>St/TST/LT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tc>
                <a:extLst>
                  <a:ext uri="{0D108BD9-81ED-4DB2-BD59-A6C34878D82A}">
                    <a16:rowId xmlns:a16="http://schemas.microsoft.com/office/drawing/2014/main" val="1311235390"/>
                  </a:ext>
                </a:extLst>
              </a:tr>
              <a:tr h="287532">
                <a:tc>
                  <a:txBody>
                    <a:bodyPr/>
                    <a:lstStyle/>
                    <a:p>
                      <a:pPr marL="0" marR="0">
                        <a:lnSpc>
                          <a:spcPct val="115000"/>
                        </a:lnSpc>
                        <a:spcBef>
                          <a:spcPts val="0"/>
                        </a:spcBef>
                        <a:spcAft>
                          <a:spcPts val="0"/>
                        </a:spcAft>
                      </a:pPr>
                      <a:r>
                        <a:rPr lang="en-US" sz="1700" dirty="0">
                          <a:solidFill>
                            <a:schemeClr val="tx1"/>
                          </a:solidFill>
                          <a:effectLst/>
                        </a:rPr>
                        <a:t>2.18 Report on progress toward Objective 2 in the Annual/Final Performance Report</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b">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407" marR="68407" marT="0" marB="0" anchor="ctr">
                    <a:solidFill>
                      <a:schemeClr val="bg1">
                        <a:lumMod val="95000"/>
                      </a:schemeClr>
                    </a:solidFill>
                  </a:tcPr>
                </a:tc>
                <a:extLst>
                  <a:ext uri="{0D108BD9-81ED-4DB2-BD59-A6C34878D82A}">
                    <a16:rowId xmlns:a16="http://schemas.microsoft.com/office/drawing/2014/main" val="624383257"/>
                  </a:ext>
                </a:extLst>
              </a:tr>
            </a:tbl>
          </a:graphicData>
        </a:graphic>
      </p:graphicFrame>
      <p:sp>
        <p:nvSpPr>
          <p:cNvPr id="6" name="Rectangle 1">
            <a:extLst>
              <a:ext uri="{FF2B5EF4-FFF2-40B4-BE49-F238E27FC236}">
                <a16:creationId xmlns:a16="http://schemas.microsoft.com/office/drawing/2014/main" id="{454679A9-D834-458B-B948-F29ADB81B654}"/>
              </a:ext>
            </a:extLst>
          </p:cNvPr>
          <p:cNvSpPr>
            <a:spLocks noChangeArrowheads="1"/>
          </p:cNvSpPr>
          <p:nvPr/>
        </p:nvSpPr>
        <p:spPr bwMode="auto">
          <a:xfrm>
            <a:off x="475129" y="6479880"/>
            <a:ext cx="11241741" cy="276999"/>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=Nebraska (Lead State);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=Leadership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 Directors;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WL</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=Workgroup Leader;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=Evaluator;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=Technical Support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 Staff/Recruiters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913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p:txBody>
          <a:bodyPr/>
          <a:lstStyle/>
          <a:p>
            <a:r>
              <a:rPr lang="en-US" b="1" dirty="0"/>
              <a:t>Goal 3, Objective 3, PM 3</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fontScale="85000" lnSpcReduction="10000"/>
          </a:bodyPr>
          <a:lstStyle/>
          <a:p>
            <a:r>
              <a:rPr lang="en-US" sz="3200" b="1" dirty="0">
                <a:solidFill>
                  <a:schemeClr val="accent3">
                    <a:lumMod val="50000"/>
                  </a:schemeClr>
                </a:solidFill>
              </a:rPr>
              <a:t>Goal 3:</a:t>
            </a:r>
            <a:r>
              <a:rPr lang="en-US" sz="3200" dirty="0">
                <a:solidFill>
                  <a:schemeClr val="accent3">
                    <a:lumMod val="50000"/>
                  </a:schemeClr>
                </a:solidFill>
              </a:rPr>
              <a:t> </a:t>
            </a:r>
            <a:r>
              <a:rPr lang="en-US" dirty="0"/>
              <a:t>Increase States’ capacity to conduct identification and recruitment through the dissemination of high quality ID&amp;R models, methods, and materials through mentoring, modeling effective practices, and vetted updates to the IRRC website.</a:t>
            </a:r>
          </a:p>
          <a:p>
            <a:r>
              <a:rPr lang="en-US" sz="3200" b="1" dirty="0">
                <a:solidFill>
                  <a:schemeClr val="accent3">
                    <a:lumMod val="50000"/>
                  </a:schemeClr>
                </a:solidFill>
              </a:rPr>
              <a:t>Objective 3:</a:t>
            </a:r>
            <a:r>
              <a:rPr lang="en-US" sz="3200" b="1" dirty="0"/>
              <a:t> </a:t>
            </a:r>
            <a:r>
              <a:rPr lang="en-US" dirty="0"/>
              <a:t>By the end of Year 4, 90% of IRRC State Directors surveyed will report that IRRC dissemination activities increased their State’s capacity to implement effective and promising practices in identification and recruitment. </a:t>
            </a:r>
          </a:p>
          <a:p>
            <a:r>
              <a:rPr lang="en-US" sz="3200" b="1" dirty="0">
                <a:solidFill>
                  <a:schemeClr val="accent3">
                    <a:lumMod val="50000"/>
                  </a:schemeClr>
                </a:solidFill>
              </a:rPr>
              <a:t>Performance Measure 3a:</a:t>
            </a:r>
            <a:r>
              <a:rPr lang="en-US" sz="3200" dirty="0">
                <a:solidFill>
                  <a:schemeClr val="accent3">
                    <a:lumMod val="50000"/>
                  </a:schemeClr>
                </a:solidFill>
              </a:rPr>
              <a:t> </a:t>
            </a:r>
            <a:r>
              <a:rPr lang="en-US" dirty="0"/>
              <a:t>By the end of Year 4, 90% of IRRC State Directors surveyed will report that IRRC dissemination activities increased their State’s capacity to conduct effective and efficient identification and recruitment.</a:t>
            </a:r>
            <a:endParaRPr lang="en-US" sz="3200" dirty="0"/>
          </a:p>
        </p:txBody>
      </p:sp>
    </p:spTree>
    <p:extLst>
      <p:ext uri="{BB962C8B-B14F-4D97-AF65-F5344CB8AC3E}">
        <p14:creationId xmlns:p14="http://schemas.microsoft.com/office/powerpoint/2010/main" val="1394779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92A-1056-4D9C-953E-162FC728C79C}"/>
              </a:ext>
            </a:extLst>
          </p:cNvPr>
          <p:cNvSpPr>
            <a:spLocks noGrp="1"/>
          </p:cNvSpPr>
          <p:nvPr>
            <p:ph type="title"/>
          </p:nvPr>
        </p:nvSpPr>
        <p:spPr/>
        <p:txBody>
          <a:bodyPr/>
          <a:lstStyle/>
          <a:p>
            <a:r>
              <a:rPr lang="en-US" b="1" dirty="0"/>
              <a:t>Goal 3 Key Activities – Year 4</a:t>
            </a:r>
          </a:p>
        </p:txBody>
      </p:sp>
      <p:sp>
        <p:nvSpPr>
          <p:cNvPr id="3" name="Content Placeholder 2">
            <a:extLst>
              <a:ext uri="{FF2B5EF4-FFF2-40B4-BE49-F238E27FC236}">
                <a16:creationId xmlns:a16="http://schemas.microsoft.com/office/drawing/2014/main" id="{C1066884-24D9-476F-A8B2-863319E18712}"/>
              </a:ext>
            </a:extLst>
          </p:cNvPr>
          <p:cNvSpPr>
            <a:spLocks noGrp="1"/>
          </p:cNvSpPr>
          <p:nvPr>
            <p:ph idx="1"/>
          </p:nvPr>
        </p:nvSpPr>
        <p:spPr/>
        <p:txBody>
          <a:bodyPr>
            <a:normAutofit fontScale="92500" lnSpcReduction="20000"/>
          </a:bodyPr>
          <a:lstStyle/>
          <a:p>
            <a:r>
              <a:rPr lang="en-US" dirty="0"/>
              <a:t>Maintain and update the IRRC website</a:t>
            </a:r>
          </a:p>
          <a:p>
            <a:r>
              <a:rPr lang="en-US" dirty="0">
                <a:cs typeface="Arial" panose="020B0604020202020204" pitchFamily="34" charset="0"/>
              </a:rPr>
              <a:t>Survey IRRC States to determine if additional models, methods, materials are needed to improve States’ capacity to conduct ID&amp;R</a:t>
            </a:r>
          </a:p>
          <a:p>
            <a:r>
              <a:rPr lang="en-US" dirty="0">
                <a:cs typeface="Arial" panose="020B0604020202020204" pitchFamily="34" charset="0"/>
              </a:rPr>
              <a:t>Create/adapt one product identified by States – if needed</a:t>
            </a:r>
          </a:p>
          <a:p>
            <a:r>
              <a:rPr lang="en-US" dirty="0">
                <a:cs typeface="Arial" panose="020B0604020202020204" pitchFamily="34" charset="0"/>
              </a:rPr>
              <a:t>Establish protocols for mentoring and modeling effective ID&amp;R practices </a:t>
            </a:r>
          </a:p>
          <a:p>
            <a:r>
              <a:rPr lang="en-US" dirty="0">
                <a:cs typeface="Arial" panose="020B0604020202020204" pitchFamily="34" charset="0"/>
              </a:rPr>
              <a:t>Disseminate ID&amp;R materials across IRRC States based on recruiter/administrator needs</a:t>
            </a:r>
          </a:p>
          <a:p>
            <a:r>
              <a:rPr lang="en-US" dirty="0">
                <a:cs typeface="Arial" panose="020B0604020202020204" pitchFamily="34" charset="0"/>
              </a:rPr>
              <a:t>Disseminate successful ID&amp;R strategies at the ID&amp;R Forum and other MEP-related conferences and meetings </a:t>
            </a:r>
          </a:p>
          <a:p>
            <a:endParaRPr lang="en-US" dirty="0">
              <a:latin typeface="Arial" panose="020B0604020202020204" pitchFamily="34" charset="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14791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09679DC-10FD-45A9-B72C-EA38E782C225}"/>
              </a:ext>
            </a:extLst>
          </p:cNvPr>
          <p:cNvGraphicFramePr>
            <a:graphicFrameLocks noGrp="1"/>
          </p:cNvGraphicFramePr>
          <p:nvPr>
            <p:extLst>
              <p:ext uri="{D42A27DB-BD31-4B8C-83A1-F6EECF244321}">
                <p14:modId xmlns:p14="http://schemas.microsoft.com/office/powerpoint/2010/main" val="334333036"/>
              </p:ext>
            </p:extLst>
          </p:nvPr>
        </p:nvGraphicFramePr>
        <p:xfrm>
          <a:off x="0" y="0"/>
          <a:ext cx="12192001" cy="6409764"/>
        </p:xfrm>
        <a:graphic>
          <a:graphicData uri="http://schemas.openxmlformats.org/drawingml/2006/table">
            <a:tbl>
              <a:tblPr firstRow="1" firstCol="1" bandRow="1">
                <a:tableStyleId>{073A0DAA-6AF3-43AB-8588-CEC1D06C72B9}</a:tableStyleId>
              </a:tblPr>
              <a:tblGrid>
                <a:gridCol w="9173215">
                  <a:extLst>
                    <a:ext uri="{9D8B030D-6E8A-4147-A177-3AD203B41FA5}">
                      <a16:colId xmlns:a16="http://schemas.microsoft.com/office/drawing/2014/main" val="190063318"/>
                    </a:ext>
                  </a:extLst>
                </a:gridCol>
                <a:gridCol w="1363323">
                  <a:extLst>
                    <a:ext uri="{9D8B030D-6E8A-4147-A177-3AD203B41FA5}">
                      <a16:colId xmlns:a16="http://schemas.microsoft.com/office/drawing/2014/main" val="1240092379"/>
                    </a:ext>
                  </a:extLst>
                </a:gridCol>
                <a:gridCol w="1655463">
                  <a:extLst>
                    <a:ext uri="{9D8B030D-6E8A-4147-A177-3AD203B41FA5}">
                      <a16:colId xmlns:a16="http://schemas.microsoft.com/office/drawing/2014/main" val="3639415038"/>
                    </a:ext>
                  </a:extLst>
                </a:gridCol>
              </a:tblGrid>
              <a:tr h="693112">
                <a:tc>
                  <a:txBody>
                    <a:bodyPr/>
                    <a:lstStyle/>
                    <a:p>
                      <a:pPr marL="0" marR="0" algn="ctr">
                        <a:lnSpc>
                          <a:spcPct val="115000"/>
                        </a:lnSpc>
                        <a:spcBef>
                          <a:spcPts val="0"/>
                        </a:spcBef>
                        <a:spcAft>
                          <a:spcPts val="0"/>
                        </a:spcAft>
                      </a:pPr>
                      <a:r>
                        <a:rPr lang="en-US" sz="1600" dirty="0">
                          <a:effectLst/>
                        </a:rPr>
                        <a:t>Goal 3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Timeline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Person(s)</a:t>
                      </a:r>
                      <a:endParaRPr lang="en-US" sz="2000" dirty="0">
                        <a:effectLst/>
                      </a:endParaRPr>
                    </a:p>
                    <a:p>
                      <a:pPr marL="0" marR="0" algn="ctr">
                        <a:lnSpc>
                          <a:spcPct val="115000"/>
                        </a:lnSpc>
                        <a:spcBef>
                          <a:spcPts val="0"/>
                        </a:spcBef>
                        <a:spcAft>
                          <a:spcPts val="0"/>
                        </a:spcAft>
                      </a:pPr>
                      <a:r>
                        <a:rPr lang="en-US" sz="1600" dirty="0">
                          <a:effectLst/>
                        </a:rPr>
                        <a:t>Responsible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98133432"/>
                  </a:ext>
                </a:extLst>
              </a:tr>
              <a:tr h="354860">
                <a:tc>
                  <a:txBody>
                    <a:bodyPr/>
                    <a:lstStyle/>
                    <a:p>
                      <a:pPr marL="0" marR="0">
                        <a:lnSpc>
                          <a:spcPct val="115000"/>
                        </a:lnSpc>
                        <a:spcBef>
                          <a:spcPts val="0"/>
                        </a:spcBef>
                        <a:spcAft>
                          <a:spcPts val="0"/>
                        </a:spcAft>
                      </a:pPr>
                      <a:r>
                        <a:rPr lang="en-US" sz="1800" dirty="0">
                          <a:solidFill>
                            <a:schemeClr val="tx1"/>
                          </a:solidFill>
                          <a:effectLst/>
                        </a:rPr>
                        <a:t>3.1 Schedule/prepare meeting materials for 4 TST meetings/webinars/year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Quarterly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WL/LT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7299513"/>
                  </a:ext>
                </a:extLst>
              </a:tr>
              <a:tr h="354860">
                <a:tc>
                  <a:txBody>
                    <a:bodyPr/>
                    <a:lstStyle/>
                    <a:p>
                      <a:pPr marL="0" marR="0">
                        <a:lnSpc>
                          <a:spcPct val="115000"/>
                        </a:lnSpc>
                        <a:spcBef>
                          <a:spcPts val="0"/>
                        </a:spcBef>
                        <a:spcAft>
                          <a:spcPts val="0"/>
                        </a:spcAft>
                      </a:pPr>
                      <a:r>
                        <a:rPr lang="en-US" sz="1800" dirty="0">
                          <a:solidFill>
                            <a:schemeClr val="tx1"/>
                          </a:solidFill>
                          <a:effectLst/>
                        </a:rPr>
                        <a:t>3.2 Participate in 4 TST meetings/webinars/year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Quarterly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578820806"/>
                  </a:ext>
                </a:extLst>
              </a:tr>
              <a:tr h="728005">
                <a:tc>
                  <a:txBody>
                    <a:bodyPr/>
                    <a:lstStyle/>
                    <a:p>
                      <a:pPr marL="0" marR="0">
                        <a:lnSpc>
                          <a:spcPct val="115000"/>
                        </a:lnSpc>
                        <a:spcBef>
                          <a:spcPts val="0"/>
                        </a:spcBef>
                        <a:spcAft>
                          <a:spcPts val="0"/>
                        </a:spcAft>
                      </a:pPr>
                      <a:r>
                        <a:rPr lang="en-US" sz="1800" dirty="0">
                          <a:solidFill>
                            <a:schemeClr val="tx1"/>
                          </a:solidFill>
                          <a:effectLst/>
                        </a:rPr>
                        <a:t>3.3 Maintain and update the IRRC website to increase access to effective and promising practices in ID&amp;R and improve States’ efficiency and effectiveness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10/18-9/19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5295361"/>
                  </a:ext>
                </a:extLst>
              </a:tr>
              <a:tr h="728005">
                <a:tc>
                  <a:txBody>
                    <a:bodyPr/>
                    <a:lstStyle/>
                    <a:p>
                      <a:pPr marL="0" marR="0">
                        <a:lnSpc>
                          <a:spcPct val="115000"/>
                        </a:lnSpc>
                        <a:spcBef>
                          <a:spcPts val="0"/>
                        </a:spcBef>
                        <a:spcAft>
                          <a:spcPts val="0"/>
                        </a:spcAft>
                      </a:pPr>
                      <a:r>
                        <a:rPr lang="en-US" sz="1800" dirty="0">
                          <a:solidFill>
                            <a:schemeClr val="tx1"/>
                          </a:solidFill>
                          <a:effectLst/>
                        </a:rPr>
                        <a:t>3.4 Provide links on the IRRC website to successful resources and information for recruiters and their administrators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10/18-9/19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46095933"/>
                  </a:ext>
                </a:extLst>
              </a:tr>
              <a:tr h="728005">
                <a:tc>
                  <a:txBody>
                    <a:bodyPr/>
                    <a:lstStyle/>
                    <a:p>
                      <a:pPr marL="0" marR="0">
                        <a:lnSpc>
                          <a:spcPct val="115000"/>
                        </a:lnSpc>
                        <a:spcBef>
                          <a:spcPts val="0"/>
                        </a:spcBef>
                        <a:spcAft>
                          <a:spcPts val="0"/>
                        </a:spcAft>
                      </a:pPr>
                      <a:r>
                        <a:rPr lang="en-US" sz="1800" dirty="0">
                          <a:solidFill>
                            <a:schemeClr val="tx1"/>
                          </a:solidFill>
                          <a:effectLst/>
                        </a:rPr>
                        <a:t>3.5 Survey IRRC States to determine if additional models, methods, materials are needed to improve States’ capacity to conduct ID&amp;R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10/18-11/18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WL/TST/E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7373880"/>
                  </a:ext>
                </a:extLst>
              </a:tr>
              <a:tr h="354860">
                <a:tc>
                  <a:txBody>
                    <a:bodyPr/>
                    <a:lstStyle/>
                    <a:p>
                      <a:pPr marL="0" marR="0">
                        <a:lnSpc>
                          <a:spcPct val="115000"/>
                        </a:lnSpc>
                        <a:spcBef>
                          <a:spcPts val="0"/>
                        </a:spcBef>
                        <a:spcAft>
                          <a:spcPts val="0"/>
                        </a:spcAft>
                      </a:pPr>
                      <a:r>
                        <a:rPr lang="en-US" sz="1800" dirty="0">
                          <a:solidFill>
                            <a:schemeClr val="tx1"/>
                          </a:solidFill>
                          <a:effectLst/>
                        </a:rPr>
                        <a:t>3.6 Analyze results of the survey and determine what is needed to meet State needs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12/18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E/WL/TST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4081758870"/>
                  </a:ext>
                </a:extLst>
              </a:tr>
              <a:tr h="354860">
                <a:tc>
                  <a:txBody>
                    <a:bodyPr/>
                    <a:lstStyle/>
                    <a:p>
                      <a:pPr marL="0" marR="0">
                        <a:lnSpc>
                          <a:spcPct val="115000"/>
                        </a:lnSpc>
                        <a:spcBef>
                          <a:spcPts val="0"/>
                        </a:spcBef>
                        <a:spcAft>
                          <a:spcPts val="0"/>
                        </a:spcAft>
                      </a:pPr>
                      <a:r>
                        <a:rPr lang="en-US" sz="1800" dirty="0">
                          <a:solidFill>
                            <a:schemeClr val="tx1"/>
                          </a:solidFill>
                          <a:effectLst/>
                        </a:rPr>
                        <a:t>3.7 Create/adapt one product identified by States, if needed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3/19-9/19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1533465"/>
                  </a:ext>
                </a:extLst>
              </a:tr>
              <a:tr h="354860">
                <a:tc>
                  <a:txBody>
                    <a:bodyPr/>
                    <a:lstStyle/>
                    <a:p>
                      <a:pPr marL="0" marR="0">
                        <a:lnSpc>
                          <a:spcPct val="115000"/>
                        </a:lnSpc>
                        <a:spcBef>
                          <a:spcPts val="0"/>
                        </a:spcBef>
                        <a:spcAft>
                          <a:spcPts val="0"/>
                        </a:spcAft>
                      </a:pPr>
                      <a:r>
                        <a:rPr lang="en-US" sz="1800" dirty="0">
                          <a:solidFill>
                            <a:schemeClr val="tx1"/>
                          </a:solidFill>
                          <a:effectLst/>
                        </a:rPr>
                        <a:t>3.8 Establish protocols for mentoring and modeling effective ID&amp;R practices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583192639"/>
                  </a:ext>
                </a:extLst>
              </a:tr>
              <a:tr h="354860">
                <a:tc>
                  <a:txBody>
                    <a:bodyPr/>
                    <a:lstStyle/>
                    <a:p>
                      <a:pPr marL="0" marR="0">
                        <a:lnSpc>
                          <a:spcPct val="115000"/>
                        </a:lnSpc>
                        <a:spcBef>
                          <a:spcPts val="0"/>
                        </a:spcBef>
                        <a:spcAft>
                          <a:spcPts val="0"/>
                        </a:spcAft>
                      </a:pPr>
                      <a:r>
                        <a:rPr lang="en-US" sz="1800" dirty="0">
                          <a:solidFill>
                            <a:schemeClr val="tx1"/>
                          </a:solidFill>
                          <a:effectLst/>
                        </a:rPr>
                        <a:t>3.9 Disseminate ID&amp;R materials across IRRC States based on recruiter/administrator needs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10/18-9/19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WL/TST/St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55410"/>
                  </a:ext>
                </a:extLst>
              </a:tr>
              <a:tr h="728005">
                <a:tc>
                  <a:txBody>
                    <a:bodyPr/>
                    <a:lstStyle/>
                    <a:p>
                      <a:pPr marL="0" marR="0">
                        <a:lnSpc>
                          <a:spcPct val="115000"/>
                        </a:lnSpc>
                        <a:spcBef>
                          <a:spcPts val="0"/>
                        </a:spcBef>
                        <a:spcAft>
                          <a:spcPts val="0"/>
                        </a:spcAft>
                      </a:pPr>
                      <a:r>
                        <a:rPr lang="en-US" sz="1800" dirty="0">
                          <a:solidFill>
                            <a:schemeClr val="tx1"/>
                          </a:solidFill>
                          <a:effectLst/>
                        </a:rPr>
                        <a:t>3.10 Disseminate successful ID&amp;R strategies at the ID&amp;R Forum and other MEP-related conferences and meetings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10/18-9/19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WL/TST/St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11410093"/>
                  </a:ext>
                </a:extLst>
              </a:tr>
              <a:tr h="337736">
                <a:tc>
                  <a:txBody>
                    <a:bodyPr/>
                    <a:lstStyle/>
                    <a:p>
                      <a:pPr marL="0" marR="0">
                        <a:lnSpc>
                          <a:spcPct val="115000"/>
                        </a:lnSpc>
                        <a:spcBef>
                          <a:spcPts val="0"/>
                        </a:spcBef>
                        <a:spcAft>
                          <a:spcPts val="0"/>
                        </a:spcAft>
                      </a:pPr>
                      <a:r>
                        <a:rPr lang="en-US" sz="1600" dirty="0">
                          <a:solidFill>
                            <a:schemeClr val="tx1"/>
                          </a:solidFill>
                          <a:effectLst/>
                        </a:rPr>
                        <a:t>3.11 Submit evaluation data on Objective 3 services, participation, effectiveness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8/19-9/19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St/TST/LT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8238867"/>
                  </a:ext>
                </a:extLst>
              </a:tr>
              <a:tr h="337736">
                <a:tc>
                  <a:txBody>
                    <a:bodyPr/>
                    <a:lstStyle/>
                    <a:p>
                      <a:pPr marL="0" marR="0">
                        <a:lnSpc>
                          <a:spcPct val="115000"/>
                        </a:lnSpc>
                        <a:spcBef>
                          <a:spcPts val="0"/>
                        </a:spcBef>
                        <a:spcAft>
                          <a:spcPts val="0"/>
                        </a:spcAft>
                      </a:pPr>
                      <a:r>
                        <a:rPr lang="en-US" sz="1600" dirty="0">
                          <a:solidFill>
                            <a:schemeClr val="tx1"/>
                          </a:solidFill>
                          <a:effectLst/>
                        </a:rPr>
                        <a:t>3.12 Report on progress toward Objective 3 in the Annual/Final Performance Report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12/19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600" dirty="0">
                          <a:effectLst/>
                        </a:rPr>
                        <a:t>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830857990"/>
                  </a:ext>
                </a:extLst>
              </a:tr>
            </a:tbl>
          </a:graphicData>
        </a:graphic>
      </p:graphicFrame>
      <p:sp>
        <p:nvSpPr>
          <p:cNvPr id="5" name="Rectangle 1">
            <a:extLst>
              <a:ext uri="{FF2B5EF4-FFF2-40B4-BE49-F238E27FC236}">
                <a16:creationId xmlns:a16="http://schemas.microsoft.com/office/drawing/2014/main" id="{2623AD88-C5D9-44DB-BD83-34FDF6CDEC4A}"/>
              </a:ext>
            </a:extLst>
          </p:cNvPr>
          <p:cNvSpPr>
            <a:spLocks noChangeArrowheads="1"/>
          </p:cNvSpPr>
          <p:nvPr/>
        </p:nvSpPr>
        <p:spPr bwMode="auto">
          <a:xfrm>
            <a:off x="475129" y="6479880"/>
            <a:ext cx="11241741" cy="276999"/>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762000" algn="l"/>
                <a:tab pos="-457200" algn="l"/>
                <a:tab pos="0" algn="l"/>
                <a:tab pos="57150" algn="l"/>
                <a:tab pos="514350" algn="l"/>
                <a:tab pos="7429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=Nebraska (Lead State);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=Leadership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 Directors;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WL</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=Workgroup Leader;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=Evaluator;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TST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=Technical Support Team;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=Contractors; </a:t>
            </a: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=MEP Staff/Recruiters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290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3C6E0-491E-4F0F-B678-6B8D08C01655}"/>
              </a:ext>
            </a:extLst>
          </p:cNvPr>
          <p:cNvSpPr>
            <a:spLocks noGrp="1"/>
          </p:cNvSpPr>
          <p:nvPr>
            <p:ph type="title"/>
          </p:nvPr>
        </p:nvSpPr>
        <p:spPr/>
        <p:txBody>
          <a:bodyPr/>
          <a:lstStyle/>
          <a:p>
            <a:r>
              <a:rPr lang="en-US" b="1" dirty="0"/>
              <a:t>Year 4 TST and SST Meetings</a:t>
            </a:r>
          </a:p>
        </p:txBody>
      </p:sp>
      <p:sp>
        <p:nvSpPr>
          <p:cNvPr id="5" name="Content Placeholder 4">
            <a:extLst>
              <a:ext uri="{FF2B5EF4-FFF2-40B4-BE49-F238E27FC236}">
                <a16:creationId xmlns:a16="http://schemas.microsoft.com/office/drawing/2014/main" id="{8B1C72D7-316E-4A82-8A09-AAF6472CE85F}"/>
              </a:ext>
            </a:extLst>
          </p:cNvPr>
          <p:cNvSpPr>
            <a:spLocks noGrp="1"/>
          </p:cNvSpPr>
          <p:nvPr>
            <p:ph idx="1"/>
          </p:nvPr>
        </p:nvSpPr>
        <p:spPr>
          <a:xfrm>
            <a:off x="1295402" y="2556932"/>
            <a:ext cx="5114363" cy="3001186"/>
          </a:xfrm>
        </p:spPr>
        <p:txBody>
          <a:bodyPr>
            <a:normAutofit/>
          </a:bodyPr>
          <a:lstStyle/>
          <a:p>
            <a:pPr marL="0" indent="0">
              <a:buNone/>
            </a:pPr>
            <a:r>
              <a:rPr lang="en-US" sz="3200" b="1" dirty="0"/>
              <a:t>TST Meetings:</a:t>
            </a:r>
          </a:p>
          <a:p>
            <a:pPr marL="0" indent="0">
              <a:spcBef>
                <a:spcPts val="0"/>
              </a:spcBef>
              <a:spcAft>
                <a:spcPts val="0"/>
              </a:spcAft>
              <a:buNone/>
            </a:pPr>
            <a:r>
              <a:rPr lang="en-US" dirty="0"/>
              <a:t>1. November 28-29, 2018 in Atlanta, GA</a:t>
            </a:r>
          </a:p>
          <a:p>
            <a:pPr marL="0" indent="0">
              <a:spcBef>
                <a:spcPts val="600"/>
              </a:spcBef>
              <a:buNone/>
            </a:pPr>
            <a:r>
              <a:rPr lang="en-US" dirty="0"/>
              <a:t>2. Virtual Meeting (February/Date TBD)</a:t>
            </a:r>
          </a:p>
          <a:p>
            <a:pPr marL="0" indent="0">
              <a:spcBef>
                <a:spcPts val="0"/>
              </a:spcBef>
              <a:spcAft>
                <a:spcPts val="0"/>
              </a:spcAft>
              <a:buNone/>
            </a:pPr>
            <a:r>
              <a:rPr lang="en-US" dirty="0"/>
              <a:t>3. April 10-11, 2019 in Omaha, NE</a:t>
            </a:r>
          </a:p>
          <a:p>
            <a:pPr marL="0" indent="0">
              <a:spcBef>
                <a:spcPts val="600"/>
              </a:spcBef>
              <a:spcAft>
                <a:spcPts val="0"/>
              </a:spcAft>
              <a:buNone/>
            </a:pPr>
            <a:r>
              <a:rPr lang="en-US" dirty="0"/>
              <a:t>4. Virtual Meeting (Date TBD)</a:t>
            </a:r>
          </a:p>
          <a:p>
            <a:pPr marL="0" indent="0">
              <a:buNone/>
            </a:pPr>
            <a:endParaRPr lang="en-US" dirty="0"/>
          </a:p>
        </p:txBody>
      </p:sp>
      <p:sp>
        <p:nvSpPr>
          <p:cNvPr id="8" name="Rectangle 7">
            <a:extLst>
              <a:ext uri="{FF2B5EF4-FFF2-40B4-BE49-F238E27FC236}">
                <a16:creationId xmlns:a16="http://schemas.microsoft.com/office/drawing/2014/main" id="{F98C10B3-617A-4105-88A4-95318A9C9F8B}"/>
              </a:ext>
            </a:extLst>
          </p:cNvPr>
          <p:cNvSpPr/>
          <p:nvPr/>
        </p:nvSpPr>
        <p:spPr>
          <a:xfrm>
            <a:off x="6535270" y="2633010"/>
            <a:ext cx="4518212" cy="2292935"/>
          </a:xfrm>
          <a:prstGeom prst="rect">
            <a:avLst/>
          </a:prstGeom>
        </p:spPr>
        <p:txBody>
          <a:bodyPr wrap="square">
            <a:spAutoFit/>
          </a:bodyPr>
          <a:lstStyle/>
          <a:p>
            <a:r>
              <a:rPr lang="en-US" sz="3200" b="1" dirty="0"/>
              <a:t>SST Meetings:</a:t>
            </a:r>
          </a:p>
          <a:p>
            <a:r>
              <a:rPr lang="en-US" sz="2400" dirty="0"/>
              <a:t>1. Sept. 21, 2018 in Clearwater, FL</a:t>
            </a:r>
          </a:p>
          <a:p>
            <a:pPr>
              <a:spcBef>
                <a:spcPts val="600"/>
              </a:spcBef>
              <a:spcAft>
                <a:spcPts val="600"/>
              </a:spcAft>
            </a:pPr>
            <a:r>
              <a:rPr lang="en-US" sz="2400" dirty="0"/>
              <a:t>2. January 23, 2019 in Phoenix, AZ</a:t>
            </a:r>
          </a:p>
          <a:p>
            <a:r>
              <a:rPr lang="en-US" sz="2400" dirty="0"/>
              <a:t>3. May 2, 2019 in New Orleans, LA</a:t>
            </a:r>
          </a:p>
          <a:p>
            <a:pPr>
              <a:spcBef>
                <a:spcPts val="600"/>
              </a:spcBef>
            </a:pPr>
            <a:r>
              <a:rPr lang="en-US" sz="2400" dirty="0"/>
              <a:t>4. Fall 2019 (Date/location TBD)</a:t>
            </a:r>
            <a:endParaRPr lang="en-US" sz="2600" dirty="0"/>
          </a:p>
        </p:txBody>
      </p:sp>
    </p:spTree>
    <p:extLst>
      <p:ext uri="{BB962C8B-B14F-4D97-AF65-F5344CB8AC3E}">
        <p14:creationId xmlns:p14="http://schemas.microsoft.com/office/powerpoint/2010/main" val="427234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1407-030B-4B6D-8CEC-522672D218FB}"/>
              </a:ext>
            </a:extLst>
          </p:cNvPr>
          <p:cNvSpPr>
            <a:spLocks noGrp="1"/>
          </p:cNvSpPr>
          <p:nvPr>
            <p:ph type="title"/>
          </p:nvPr>
        </p:nvSpPr>
        <p:spPr/>
        <p:txBody>
          <a:bodyPr/>
          <a:lstStyle/>
          <a:p>
            <a:r>
              <a:rPr lang="en-US" b="1" dirty="0"/>
              <a:t>Waiver for Extension</a:t>
            </a:r>
          </a:p>
        </p:txBody>
      </p:sp>
      <p:sp>
        <p:nvSpPr>
          <p:cNvPr id="3" name="Content Placeholder 2">
            <a:extLst>
              <a:ext uri="{FF2B5EF4-FFF2-40B4-BE49-F238E27FC236}">
                <a16:creationId xmlns:a16="http://schemas.microsoft.com/office/drawing/2014/main" id="{C3A2A49E-F2D5-4069-93AE-90A7AAEAC411}"/>
              </a:ext>
            </a:extLst>
          </p:cNvPr>
          <p:cNvSpPr>
            <a:spLocks noGrp="1"/>
          </p:cNvSpPr>
          <p:nvPr>
            <p:ph idx="1"/>
          </p:nvPr>
        </p:nvSpPr>
        <p:spPr/>
        <p:txBody>
          <a:bodyPr>
            <a:normAutofit/>
          </a:bodyPr>
          <a:lstStyle/>
          <a:p>
            <a:r>
              <a:rPr lang="en-US" dirty="0"/>
              <a:t>The U.S. Department of Education published a Final Waiver and Extension of the Project Period for Notice of Proposed Requirement on August 14, 2018 proposing a change to the maximum project period of the Migrant Education Program (MEP) Consortium Incentive Grant (CIG) program.</a:t>
            </a:r>
          </a:p>
          <a:p>
            <a:r>
              <a:rPr lang="en-US" dirty="0"/>
              <a:t>The waiver and extension enables the 34 grantees under the MEP CIG Program that received awards in the fiscal year (FY) 2015 grant competition to continue to receive Federal funding for up to 24 additional months, beginning on October 1, 2018.</a:t>
            </a:r>
          </a:p>
        </p:txBody>
      </p:sp>
      <p:pic>
        <p:nvPicPr>
          <p:cNvPr id="5" name="Picture 4">
            <a:extLst>
              <a:ext uri="{FF2B5EF4-FFF2-40B4-BE49-F238E27FC236}">
                <a16:creationId xmlns:a16="http://schemas.microsoft.com/office/drawing/2014/main" id="{43E53661-8A25-4358-980D-6097EF978A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12477" y="1142999"/>
            <a:ext cx="982132" cy="982132"/>
          </a:xfrm>
          <a:prstGeom prst="rect">
            <a:avLst/>
          </a:prstGeom>
        </p:spPr>
      </p:pic>
      <p:pic>
        <p:nvPicPr>
          <p:cNvPr id="7" name="Picture 6">
            <a:extLst>
              <a:ext uri="{FF2B5EF4-FFF2-40B4-BE49-F238E27FC236}">
                <a16:creationId xmlns:a16="http://schemas.microsoft.com/office/drawing/2014/main" id="{8841E129-D27B-492D-B030-A40FDDBB58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7393" y="1142999"/>
            <a:ext cx="982132" cy="982132"/>
          </a:xfrm>
          <a:prstGeom prst="rect">
            <a:avLst/>
          </a:prstGeom>
        </p:spPr>
      </p:pic>
    </p:spTree>
    <p:extLst>
      <p:ext uri="{BB962C8B-B14F-4D97-AF65-F5344CB8AC3E}">
        <p14:creationId xmlns:p14="http://schemas.microsoft.com/office/powerpoint/2010/main" val="92601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AA05-61F2-4973-B226-B98DDE9C2E6F}"/>
              </a:ext>
            </a:extLst>
          </p:cNvPr>
          <p:cNvSpPr>
            <a:spLocks noGrp="1"/>
          </p:cNvSpPr>
          <p:nvPr>
            <p:ph type="title"/>
          </p:nvPr>
        </p:nvSpPr>
        <p:spPr/>
        <p:txBody>
          <a:bodyPr>
            <a:noAutofit/>
          </a:bodyPr>
          <a:lstStyle/>
          <a:p>
            <a:r>
              <a:rPr lang="en-US" sz="6600" b="1" dirty="0"/>
              <a:t>Year 4 Evaluation</a:t>
            </a:r>
          </a:p>
        </p:txBody>
      </p:sp>
      <p:pic>
        <p:nvPicPr>
          <p:cNvPr id="4098" name="Picture 1" descr="C:\Users\mmaye\Downloads\IRRC (3).jpg">
            <a:extLst>
              <a:ext uri="{FF2B5EF4-FFF2-40B4-BE49-F238E27FC236}">
                <a16:creationId xmlns:a16="http://schemas.microsoft.com/office/drawing/2014/main" id="{011C2763-C044-4A74-9159-55767177E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3877592"/>
            <a:ext cx="21494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4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DC707F-48C9-407B-832B-97810BF87726}"/>
              </a:ext>
            </a:extLst>
          </p:cNvPr>
          <p:cNvSpPr>
            <a:spLocks noGrp="1"/>
          </p:cNvSpPr>
          <p:nvPr>
            <p:ph type="body" sz="half" idx="2"/>
          </p:nvPr>
        </p:nvSpPr>
        <p:spPr>
          <a:xfrm>
            <a:off x="1102659" y="1300899"/>
            <a:ext cx="5467823" cy="4534293"/>
          </a:xfrm>
        </p:spPr>
        <p:txBody>
          <a:bodyPr>
            <a:normAutofit/>
          </a:bodyPr>
          <a:lstStyle/>
          <a:p>
            <a:pPr marL="342900" indent="-342900" algn="l">
              <a:buFont typeface="Arial" panose="020B0604020202020204" pitchFamily="34" charset="0"/>
              <a:buChar char="•"/>
            </a:pPr>
            <a:r>
              <a:rPr lang="en-US" sz="2400" dirty="0"/>
              <a:t>The Year 4 </a:t>
            </a:r>
            <a:r>
              <a:rPr lang="en-US" sz="2400" b="1" dirty="0"/>
              <a:t>Evaluation Data Checklist </a:t>
            </a:r>
            <a:r>
              <a:rPr lang="en-US" sz="2400" dirty="0"/>
              <a:t>shows the data to be collected for the evaluation, the performance measures addressed, the persons responsible for disseminating the forms, the persons completing the forms, and due dates.</a:t>
            </a:r>
          </a:p>
          <a:p>
            <a:pPr marL="342900" indent="-342900" algn="l">
              <a:buFont typeface="Arial" panose="020B0604020202020204" pitchFamily="34" charset="0"/>
              <a:buChar char="•"/>
            </a:pPr>
            <a:r>
              <a:rPr lang="en-US" sz="2400" dirty="0"/>
              <a:t>All forms can be found on the IRRC Website</a:t>
            </a:r>
          </a:p>
          <a:p>
            <a:pPr algn="l"/>
            <a:r>
              <a:rPr lang="en-US" dirty="0">
                <a:hlinkClick r:id="rId2"/>
              </a:rPr>
              <a:t>http://www.idr-consortium.net/DataCollection.html</a:t>
            </a:r>
            <a:endParaRPr lang="en-US" dirty="0"/>
          </a:p>
          <a:p>
            <a:pPr marL="342900" indent="-342900" algn="l">
              <a:buFont typeface="Arial" panose="020B0604020202020204" pitchFamily="34" charset="0"/>
              <a:buChar char="•"/>
            </a:pPr>
            <a:r>
              <a:rPr lang="en-US" sz="2400" dirty="0"/>
              <a:t>Final due date for all forms: </a:t>
            </a:r>
            <a:r>
              <a:rPr lang="en-US" sz="2400" b="1" dirty="0">
                <a:solidFill>
                  <a:schemeClr val="accent3">
                    <a:lumMod val="50000"/>
                  </a:schemeClr>
                </a:solidFill>
              </a:rPr>
              <a:t>September 20, 2019</a:t>
            </a:r>
          </a:p>
        </p:txBody>
      </p:sp>
      <p:pic>
        <p:nvPicPr>
          <p:cNvPr id="2" name="Picture 1">
            <a:extLst>
              <a:ext uri="{FF2B5EF4-FFF2-40B4-BE49-F238E27FC236}">
                <a16:creationId xmlns:a16="http://schemas.microsoft.com/office/drawing/2014/main" id="{DC506BD4-D8C0-4A8D-84C2-4EF0CA2BD614}"/>
              </a:ext>
            </a:extLst>
          </p:cNvPr>
          <p:cNvPicPr>
            <a:picLocks noChangeAspect="1"/>
          </p:cNvPicPr>
          <p:nvPr/>
        </p:nvPicPr>
        <p:blipFill>
          <a:blip r:embed="rId3"/>
          <a:stretch>
            <a:fillRect/>
          </a:stretch>
        </p:blipFill>
        <p:spPr>
          <a:xfrm>
            <a:off x="6769696" y="848412"/>
            <a:ext cx="3952064" cy="5161175"/>
          </a:xfrm>
          <a:prstGeom prst="rect">
            <a:avLst/>
          </a:prstGeom>
        </p:spPr>
      </p:pic>
    </p:spTree>
    <p:extLst>
      <p:ext uri="{BB962C8B-B14F-4D97-AF65-F5344CB8AC3E}">
        <p14:creationId xmlns:p14="http://schemas.microsoft.com/office/powerpoint/2010/main" val="47968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DC707F-48C9-407B-832B-97810BF87726}"/>
              </a:ext>
            </a:extLst>
          </p:cNvPr>
          <p:cNvSpPr>
            <a:spLocks noGrp="1"/>
          </p:cNvSpPr>
          <p:nvPr>
            <p:ph type="body" sz="half" idx="2"/>
          </p:nvPr>
        </p:nvSpPr>
        <p:spPr>
          <a:xfrm>
            <a:off x="1102659" y="1300899"/>
            <a:ext cx="5467823" cy="4534293"/>
          </a:xfrm>
        </p:spPr>
        <p:txBody>
          <a:bodyPr>
            <a:normAutofit/>
          </a:bodyPr>
          <a:lstStyle/>
          <a:p>
            <a:pPr marL="342900" indent="-342900" algn="l">
              <a:buFont typeface="Arial" panose="020B0604020202020204" pitchFamily="34" charset="0"/>
              <a:buChar char="•"/>
            </a:pPr>
            <a:r>
              <a:rPr lang="en-US" sz="3200" dirty="0"/>
              <a:t>Form 1 will be completed by IRRC State Directors/ Coordinators at the end of Year 4</a:t>
            </a:r>
          </a:p>
          <a:p>
            <a:pPr marL="342900" indent="-342900" algn="l">
              <a:buFont typeface="Arial" panose="020B0604020202020204" pitchFamily="34" charset="0"/>
              <a:buChar char="•"/>
            </a:pPr>
            <a:r>
              <a:rPr lang="en-US" sz="3200" dirty="0"/>
              <a:t>Form 1 is due to Cari by </a:t>
            </a:r>
            <a:r>
              <a:rPr lang="en-US" sz="3200" b="1" dirty="0">
                <a:solidFill>
                  <a:schemeClr val="accent3">
                    <a:lumMod val="50000"/>
                  </a:schemeClr>
                </a:solidFill>
              </a:rPr>
              <a:t>September 20, 2019</a:t>
            </a:r>
          </a:p>
        </p:txBody>
      </p:sp>
      <p:pic>
        <p:nvPicPr>
          <p:cNvPr id="2" name="Picture 1">
            <a:extLst>
              <a:ext uri="{FF2B5EF4-FFF2-40B4-BE49-F238E27FC236}">
                <a16:creationId xmlns:a16="http://schemas.microsoft.com/office/drawing/2014/main" id="{0BE0392B-38C5-4617-894F-EB4AED0BF957}"/>
              </a:ext>
            </a:extLst>
          </p:cNvPr>
          <p:cNvPicPr>
            <a:picLocks noChangeAspect="1"/>
          </p:cNvPicPr>
          <p:nvPr/>
        </p:nvPicPr>
        <p:blipFill>
          <a:blip r:embed="rId2"/>
          <a:stretch>
            <a:fillRect/>
          </a:stretch>
        </p:blipFill>
        <p:spPr>
          <a:xfrm>
            <a:off x="7121960" y="696247"/>
            <a:ext cx="4120343" cy="5459456"/>
          </a:xfrm>
          <a:prstGeom prst="rect">
            <a:avLst/>
          </a:prstGeom>
        </p:spPr>
      </p:pic>
    </p:spTree>
    <p:extLst>
      <p:ext uri="{BB962C8B-B14F-4D97-AF65-F5344CB8AC3E}">
        <p14:creationId xmlns:p14="http://schemas.microsoft.com/office/powerpoint/2010/main" val="12398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DC707F-48C9-407B-832B-97810BF87726}"/>
              </a:ext>
            </a:extLst>
          </p:cNvPr>
          <p:cNvSpPr>
            <a:spLocks noGrp="1"/>
          </p:cNvSpPr>
          <p:nvPr>
            <p:ph type="body" sz="half" idx="2"/>
          </p:nvPr>
        </p:nvSpPr>
        <p:spPr>
          <a:xfrm>
            <a:off x="1102659" y="1300899"/>
            <a:ext cx="5467823" cy="4534293"/>
          </a:xfrm>
        </p:spPr>
        <p:txBody>
          <a:bodyPr>
            <a:normAutofit lnSpcReduction="10000"/>
          </a:bodyPr>
          <a:lstStyle/>
          <a:p>
            <a:pPr marL="342900" indent="-342900" algn="l">
              <a:buFont typeface="Arial" panose="020B0604020202020204" pitchFamily="34" charset="0"/>
              <a:buChar char="•"/>
            </a:pPr>
            <a:r>
              <a:rPr lang="en-US" sz="3200" dirty="0"/>
              <a:t>Addresses Performance Measures 2a and 2b</a:t>
            </a:r>
          </a:p>
          <a:p>
            <a:pPr marL="342900" indent="-342900" algn="l">
              <a:buFont typeface="Arial" panose="020B0604020202020204" pitchFamily="34" charset="0"/>
              <a:buChar char="•"/>
            </a:pPr>
            <a:r>
              <a:rPr lang="en-US" sz="3200" dirty="0"/>
              <a:t>Please distribute Form 2s at every IRRC/IR&amp;R training or TRI visit in each IRRC State during Year 4</a:t>
            </a:r>
          </a:p>
          <a:p>
            <a:pPr marL="342900" indent="-342900" algn="l">
              <a:buFont typeface="Arial" panose="020B0604020202020204" pitchFamily="34" charset="0"/>
              <a:buChar char="•"/>
            </a:pPr>
            <a:r>
              <a:rPr lang="en-US" sz="3200" dirty="0"/>
              <a:t>Scan and email Form 2s to </a:t>
            </a:r>
            <a:r>
              <a:rPr lang="en-US" sz="3200" dirty="0">
                <a:hlinkClick r:id="rId2"/>
              </a:rPr>
              <a:t>cari@meta1.us</a:t>
            </a:r>
            <a:r>
              <a:rPr lang="en-US" sz="3200" dirty="0"/>
              <a:t> after each training</a:t>
            </a:r>
          </a:p>
        </p:txBody>
      </p:sp>
      <p:pic>
        <p:nvPicPr>
          <p:cNvPr id="3" name="Picture 2">
            <a:extLst>
              <a:ext uri="{FF2B5EF4-FFF2-40B4-BE49-F238E27FC236}">
                <a16:creationId xmlns:a16="http://schemas.microsoft.com/office/drawing/2014/main" id="{1C7EDAB6-2BCE-4F9F-A62C-8F2527F82943}"/>
              </a:ext>
            </a:extLst>
          </p:cNvPr>
          <p:cNvPicPr>
            <a:picLocks noChangeAspect="1"/>
          </p:cNvPicPr>
          <p:nvPr/>
        </p:nvPicPr>
        <p:blipFill>
          <a:blip r:embed="rId3"/>
          <a:stretch>
            <a:fillRect/>
          </a:stretch>
        </p:blipFill>
        <p:spPr>
          <a:xfrm>
            <a:off x="7233589" y="622168"/>
            <a:ext cx="4016838" cy="5524108"/>
          </a:xfrm>
          <a:prstGeom prst="rect">
            <a:avLst/>
          </a:prstGeom>
        </p:spPr>
      </p:pic>
    </p:spTree>
    <p:extLst>
      <p:ext uri="{BB962C8B-B14F-4D97-AF65-F5344CB8AC3E}">
        <p14:creationId xmlns:p14="http://schemas.microsoft.com/office/powerpoint/2010/main" val="4229274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057D-3890-4F41-9A01-F8EB9650B85E}"/>
              </a:ext>
            </a:extLst>
          </p:cNvPr>
          <p:cNvSpPr>
            <a:spLocks noGrp="1"/>
          </p:cNvSpPr>
          <p:nvPr>
            <p:ph type="title"/>
          </p:nvPr>
        </p:nvSpPr>
        <p:spPr/>
        <p:txBody>
          <a:bodyPr>
            <a:normAutofit fontScale="90000"/>
          </a:bodyPr>
          <a:lstStyle/>
          <a:p>
            <a:r>
              <a:rPr lang="en-US" b="1" dirty="0"/>
              <a:t>Form 3 and Form 4: IRRC Training and Resource Needs Assessments</a:t>
            </a:r>
          </a:p>
        </p:txBody>
      </p:sp>
      <p:sp>
        <p:nvSpPr>
          <p:cNvPr id="6" name="Content Placeholder 5">
            <a:extLst>
              <a:ext uri="{FF2B5EF4-FFF2-40B4-BE49-F238E27FC236}">
                <a16:creationId xmlns:a16="http://schemas.microsoft.com/office/drawing/2014/main" id="{52C7D1E5-864F-4417-B913-5F3345491C9A}"/>
              </a:ext>
            </a:extLst>
          </p:cNvPr>
          <p:cNvSpPr>
            <a:spLocks noGrp="1"/>
          </p:cNvSpPr>
          <p:nvPr>
            <p:ph idx="1"/>
          </p:nvPr>
        </p:nvSpPr>
        <p:spPr>
          <a:xfrm>
            <a:off x="1295401" y="2556932"/>
            <a:ext cx="9354670" cy="3318936"/>
          </a:xfrm>
        </p:spPr>
        <p:txBody>
          <a:bodyPr>
            <a:normAutofit/>
          </a:bodyPr>
          <a:lstStyle/>
          <a:p>
            <a:r>
              <a:rPr lang="en-US" sz="2800" dirty="0"/>
              <a:t>Developed by the Professional Development and Dissemination Workgroups and Evaluator</a:t>
            </a:r>
          </a:p>
          <a:p>
            <a:r>
              <a:rPr lang="en-US" sz="2800" dirty="0"/>
              <a:t>Assesses the training needs of ID&amp;R staff in the IRRC States and informs if additional models, methods, materials, are needed to improve State’s capacity to conduct ID&amp;R</a:t>
            </a:r>
          </a:p>
          <a:p>
            <a:r>
              <a:rPr lang="en-US" sz="2800" dirty="0"/>
              <a:t>Addresses Performance Measures 2a, 2b, and 3a</a:t>
            </a:r>
          </a:p>
        </p:txBody>
      </p:sp>
    </p:spTree>
    <p:extLst>
      <p:ext uri="{BB962C8B-B14F-4D97-AF65-F5344CB8AC3E}">
        <p14:creationId xmlns:p14="http://schemas.microsoft.com/office/powerpoint/2010/main" val="197827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B9C8-4309-495F-8006-02C1265EB02B}"/>
              </a:ext>
            </a:extLst>
          </p:cNvPr>
          <p:cNvSpPr>
            <a:spLocks noGrp="1"/>
          </p:cNvSpPr>
          <p:nvPr>
            <p:ph type="title"/>
          </p:nvPr>
        </p:nvSpPr>
        <p:spPr/>
        <p:txBody>
          <a:bodyPr>
            <a:normAutofit fontScale="90000"/>
          </a:bodyPr>
          <a:lstStyle/>
          <a:p>
            <a:r>
              <a:rPr lang="en-US" b="1" dirty="0"/>
              <a:t>Priority Needs Identified by</a:t>
            </a:r>
            <a:br>
              <a:rPr lang="en-US" b="1" dirty="0"/>
            </a:br>
            <a:r>
              <a:rPr lang="en-US" b="1" dirty="0"/>
              <a:t>IRRC Member States for the Extension</a:t>
            </a:r>
          </a:p>
        </p:txBody>
      </p:sp>
      <p:sp>
        <p:nvSpPr>
          <p:cNvPr id="3" name="Content Placeholder 2">
            <a:extLst>
              <a:ext uri="{FF2B5EF4-FFF2-40B4-BE49-F238E27FC236}">
                <a16:creationId xmlns:a16="http://schemas.microsoft.com/office/drawing/2014/main" id="{48619431-6164-4650-8E5F-1997A510C8E9}"/>
              </a:ext>
            </a:extLst>
          </p:cNvPr>
          <p:cNvSpPr>
            <a:spLocks noGrp="1"/>
          </p:cNvSpPr>
          <p:nvPr>
            <p:ph idx="1"/>
          </p:nvPr>
        </p:nvSpPr>
        <p:spPr/>
        <p:txBody>
          <a:bodyPr>
            <a:normAutofit lnSpcReduction="10000"/>
          </a:bodyPr>
          <a:lstStyle/>
          <a:p>
            <a:pPr lvl="0"/>
            <a:r>
              <a:rPr lang="en-US" dirty="0"/>
              <a:t>The need for greater efficiency in ID&amp;R through electronic solutions for decision making to determine eligibility and standardize quality control.</a:t>
            </a:r>
          </a:p>
          <a:p>
            <a:pPr lvl="0"/>
            <a:r>
              <a:rPr lang="en-US" dirty="0"/>
              <a:t>The need for professional development (PD) to build and sustain capacity in ID&amp;R professionals and their administrators. </a:t>
            </a:r>
          </a:p>
          <a:p>
            <a:pPr lvl="0"/>
            <a:r>
              <a:rPr lang="en-US" dirty="0"/>
              <a:t>The need for ID&amp;R resource coordination and mentoring within and across states.</a:t>
            </a:r>
          </a:p>
          <a:p>
            <a:pPr lvl="0"/>
            <a:r>
              <a:rPr lang="en-US" dirty="0"/>
              <a:t>The need for continuity, coordination, and dissemination of ID&amp;R practices across states. </a:t>
            </a:r>
            <a:r>
              <a:rPr lang="en-US" b="1" dirty="0"/>
              <a:t> </a:t>
            </a:r>
            <a:endParaRPr lang="en-US" dirty="0"/>
          </a:p>
          <a:p>
            <a:endParaRPr lang="en-US" dirty="0"/>
          </a:p>
        </p:txBody>
      </p:sp>
    </p:spTree>
    <p:extLst>
      <p:ext uri="{BB962C8B-B14F-4D97-AF65-F5344CB8AC3E}">
        <p14:creationId xmlns:p14="http://schemas.microsoft.com/office/powerpoint/2010/main" val="125235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E723-7D36-41B3-9182-64193E0B9B3E}"/>
              </a:ext>
            </a:extLst>
          </p:cNvPr>
          <p:cNvSpPr>
            <a:spLocks noGrp="1"/>
          </p:cNvSpPr>
          <p:nvPr>
            <p:ph type="title"/>
          </p:nvPr>
        </p:nvSpPr>
        <p:spPr/>
        <p:txBody>
          <a:bodyPr/>
          <a:lstStyle/>
          <a:p>
            <a:r>
              <a:rPr lang="en-US" b="1" dirty="0"/>
              <a:t>Key IRRC Extension Activities</a:t>
            </a:r>
          </a:p>
        </p:txBody>
      </p:sp>
      <p:sp>
        <p:nvSpPr>
          <p:cNvPr id="3" name="Content Placeholder 2">
            <a:extLst>
              <a:ext uri="{FF2B5EF4-FFF2-40B4-BE49-F238E27FC236}">
                <a16:creationId xmlns:a16="http://schemas.microsoft.com/office/drawing/2014/main" id="{E2511945-37DF-402A-A07E-76B46B150CFF}"/>
              </a:ext>
            </a:extLst>
          </p:cNvPr>
          <p:cNvSpPr>
            <a:spLocks noGrp="1"/>
          </p:cNvSpPr>
          <p:nvPr>
            <p:ph idx="1"/>
          </p:nvPr>
        </p:nvSpPr>
        <p:spPr/>
        <p:txBody>
          <a:bodyPr>
            <a:normAutofit fontScale="77500" lnSpcReduction="20000"/>
          </a:bodyPr>
          <a:lstStyle/>
          <a:p>
            <a:pPr lvl="0"/>
            <a:r>
              <a:rPr lang="en-US" b="1" dirty="0">
                <a:solidFill>
                  <a:schemeClr val="accent3">
                    <a:lumMod val="50000"/>
                  </a:schemeClr>
                </a:solidFill>
              </a:rPr>
              <a:t>Identify vendors </a:t>
            </a:r>
            <a:r>
              <a:rPr lang="en-US" dirty="0"/>
              <a:t>with expertise to </a:t>
            </a:r>
            <a:r>
              <a:rPr lang="en-US" dirty="0">
                <a:solidFill>
                  <a:schemeClr val="bg2">
                    <a:lumMod val="25000"/>
                  </a:schemeClr>
                </a:solidFill>
              </a:rPr>
              <a:t>develop an electronic system </a:t>
            </a:r>
            <a:r>
              <a:rPr lang="en-US" dirty="0"/>
              <a:t>to increase states’ ability and efficiency in identifying and recruiting eligible migrant children and youth.</a:t>
            </a:r>
          </a:p>
          <a:p>
            <a:pPr lvl="0"/>
            <a:r>
              <a:rPr lang="en-US" b="1" dirty="0">
                <a:solidFill>
                  <a:schemeClr val="accent3">
                    <a:lumMod val="50000"/>
                  </a:schemeClr>
                </a:solidFill>
              </a:rPr>
              <a:t>Develop and pilot an electronic ID&amp;R system </a:t>
            </a:r>
            <a:r>
              <a:rPr lang="en-US" dirty="0"/>
              <a:t>that features a series of questions to help states determine migrant student eligibility and govern the quality of decision making.</a:t>
            </a:r>
          </a:p>
          <a:p>
            <a:pPr lvl="0"/>
            <a:r>
              <a:rPr lang="en-US" dirty="0"/>
              <a:t>Conduct an </a:t>
            </a:r>
            <a:r>
              <a:rPr lang="en-US" b="1" dirty="0">
                <a:solidFill>
                  <a:schemeClr val="accent3">
                    <a:lumMod val="50000"/>
                  </a:schemeClr>
                </a:solidFill>
              </a:rPr>
              <a:t>assessment of needs to inform capacity </a:t>
            </a:r>
            <a:r>
              <a:rPr lang="en-US" dirty="0"/>
              <a:t>in both veteran and new recruiters and administrators.</a:t>
            </a:r>
          </a:p>
          <a:p>
            <a:pPr lvl="0"/>
            <a:r>
              <a:rPr lang="en-US" dirty="0"/>
              <a:t>Develop a </a:t>
            </a:r>
            <a:r>
              <a:rPr lang="en-US" b="1" dirty="0">
                <a:solidFill>
                  <a:schemeClr val="accent3">
                    <a:lumMod val="50000"/>
                  </a:schemeClr>
                </a:solidFill>
              </a:rPr>
              <a:t>2-tiered, needs-based ID&amp;R professional development plan </a:t>
            </a:r>
            <a:r>
              <a:rPr lang="en-US" dirty="0"/>
              <a:t>for states that incorporates successful ID&amp;R strategies and lessons learned. </a:t>
            </a:r>
          </a:p>
          <a:p>
            <a:r>
              <a:rPr lang="en-US" dirty="0"/>
              <a:t>Disseminate high quality ID&amp;R models, methods, and materials nationally through </a:t>
            </a:r>
            <a:r>
              <a:rPr lang="en-US" b="1" dirty="0">
                <a:solidFill>
                  <a:schemeClr val="accent3">
                    <a:lumMod val="50000"/>
                  </a:schemeClr>
                </a:solidFill>
              </a:rPr>
              <a:t>mentoring, modeling effective practices, materials distribution, and vetted updates to the IRRC website</a:t>
            </a:r>
            <a:r>
              <a:rPr lang="en-US" dirty="0"/>
              <a:t>. </a:t>
            </a:r>
          </a:p>
          <a:p>
            <a:endParaRPr lang="en-US" dirty="0"/>
          </a:p>
        </p:txBody>
      </p:sp>
    </p:spTree>
    <p:extLst>
      <p:ext uri="{BB962C8B-B14F-4D97-AF65-F5344CB8AC3E}">
        <p14:creationId xmlns:p14="http://schemas.microsoft.com/office/powerpoint/2010/main" val="205676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172E791-40E5-42D8-9E36-04DF1E163F6B}"/>
              </a:ext>
            </a:extLst>
          </p:cNvPr>
          <p:cNvGraphicFramePr/>
          <p:nvPr>
            <p:extLst>
              <p:ext uri="{D42A27DB-BD31-4B8C-83A1-F6EECF244321}">
                <p14:modId xmlns:p14="http://schemas.microsoft.com/office/powerpoint/2010/main" val="628151480"/>
              </p:ext>
            </p:extLst>
          </p:nvPr>
        </p:nvGraphicFramePr>
        <p:xfrm>
          <a:off x="421341" y="475130"/>
          <a:ext cx="11412071" cy="582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10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20AD-BA92-4961-BA6F-39C46778520C}"/>
              </a:ext>
            </a:extLst>
          </p:cNvPr>
          <p:cNvSpPr>
            <a:spLocks noGrp="1"/>
          </p:cNvSpPr>
          <p:nvPr>
            <p:ph type="title"/>
          </p:nvPr>
        </p:nvSpPr>
        <p:spPr/>
        <p:txBody>
          <a:bodyPr/>
          <a:lstStyle/>
          <a:p>
            <a:r>
              <a:rPr lang="en-US" b="1" dirty="0"/>
              <a:t>IRRC States</a:t>
            </a:r>
          </a:p>
        </p:txBody>
      </p:sp>
      <p:sp>
        <p:nvSpPr>
          <p:cNvPr id="3" name="Content Placeholder 2">
            <a:extLst>
              <a:ext uri="{FF2B5EF4-FFF2-40B4-BE49-F238E27FC236}">
                <a16:creationId xmlns:a16="http://schemas.microsoft.com/office/drawing/2014/main" id="{EA4B06D2-6D39-42FD-9E97-D96A3FF263EE}"/>
              </a:ext>
            </a:extLst>
          </p:cNvPr>
          <p:cNvSpPr>
            <a:spLocks noGrp="1"/>
          </p:cNvSpPr>
          <p:nvPr>
            <p:ph idx="1"/>
          </p:nvPr>
        </p:nvSpPr>
        <p:spPr/>
        <p:txBody>
          <a:bodyPr>
            <a:normAutofit/>
          </a:bodyPr>
          <a:lstStyle/>
          <a:p>
            <a:r>
              <a:rPr lang="en-US" dirty="0"/>
              <a:t>Oklahoma dropped out from both IRRC and the Reading CIG</a:t>
            </a:r>
          </a:p>
          <a:p>
            <a:r>
              <a:rPr lang="en-US" dirty="0"/>
              <a:t>All other States remained:</a:t>
            </a:r>
          </a:p>
          <a:p>
            <a:pPr marL="0" indent="0">
              <a:lnSpc>
                <a:spcPct val="110000"/>
              </a:lnSpc>
              <a:spcBef>
                <a:spcPts val="0"/>
              </a:spcBef>
              <a:spcAft>
                <a:spcPts val="0"/>
              </a:spcAft>
              <a:buNone/>
            </a:pPr>
            <a:r>
              <a:rPr lang="en-US" b="1" dirty="0"/>
              <a:t>	</a:t>
            </a:r>
            <a:r>
              <a:rPr lang="en-US" b="1" dirty="0">
                <a:solidFill>
                  <a:schemeClr val="accent3">
                    <a:lumMod val="50000"/>
                  </a:schemeClr>
                </a:solidFill>
              </a:rPr>
              <a:t>Arizona		Iowa						New York</a:t>
            </a:r>
          </a:p>
          <a:p>
            <a:pPr marL="0" indent="0">
              <a:lnSpc>
                <a:spcPct val="110000"/>
              </a:lnSpc>
              <a:spcBef>
                <a:spcPts val="0"/>
              </a:spcBef>
              <a:spcAft>
                <a:spcPts val="0"/>
              </a:spcAft>
              <a:buNone/>
            </a:pPr>
            <a:r>
              <a:rPr lang="en-US" b="1" dirty="0">
                <a:solidFill>
                  <a:schemeClr val="accent3">
                    <a:lumMod val="50000"/>
                  </a:schemeClr>
                </a:solidFill>
              </a:rPr>
              <a:t>	Colorado		Kansas					South Carolina</a:t>
            </a:r>
          </a:p>
          <a:p>
            <a:pPr marL="0" indent="0">
              <a:lnSpc>
                <a:spcPct val="110000"/>
              </a:lnSpc>
              <a:spcBef>
                <a:spcPts val="0"/>
              </a:spcBef>
              <a:spcAft>
                <a:spcPts val="0"/>
              </a:spcAft>
              <a:buNone/>
            </a:pPr>
            <a:r>
              <a:rPr lang="en-US" b="1" dirty="0">
                <a:solidFill>
                  <a:schemeClr val="accent3">
                    <a:lumMod val="50000"/>
                  </a:schemeClr>
                </a:solidFill>
              </a:rPr>
              <a:t>	Delaware		Maine						Tennessee</a:t>
            </a:r>
          </a:p>
          <a:p>
            <a:pPr marL="0" indent="0">
              <a:lnSpc>
                <a:spcPct val="110000"/>
              </a:lnSpc>
              <a:spcBef>
                <a:spcPts val="0"/>
              </a:spcBef>
              <a:spcAft>
                <a:spcPts val="0"/>
              </a:spcAft>
              <a:buNone/>
            </a:pPr>
            <a:r>
              <a:rPr lang="en-US" b="1" dirty="0">
                <a:solidFill>
                  <a:schemeClr val="accent3">
                    <a:lumMod val="50000"/>
                  </a:schemeClr>
                </a:solidFill>
              </a:rPr>
              <a:t>	Georgia		Nebraska (Lead State)</a:t>
            </a:r>
          </a:p>
          <a:p>
            <a:pPr marL="0" indent="0">
              <a:lnSpc>
                <a:spcPct val="110000"/>
              </a:lnSpc>
              <a:spcBef>
                <a:spcPts val="0"/>
              </a:spcBef>
              <a:spcAft>
                <a:spcPts val="0"/>
              </a:spcAft>
              <a:buNone/>
            </a:pPr>
            <a:r>
              <a:rPr lang="en-US" b="1" dirty="0">
                <a:solidFill>
                  <a:schemeClr val="accent3">
                    <a:lumMod val="50000"/>
                  </a:schemeClr>
                </a:solidFill>
              </a:rPr>
              <a:t>	Illinois			New Mexico</a:t>
            </a:r>
          </a:p>
        </p:txBody>
      </p:sp>
    </p:spTree>
    <p:extLst>
      <p:ext uri="{BB962C8B-B14F-4D97-AF65-F5344CB8AC3E}">
        <p14:creationId xmlns:p14="http://schemas.microsoft.com/office/powerpoint/2010/main" val="387821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CC8D-C86D-42B7-89FF-D53D0CC82515}"/>
              </a:ext>
            </a:extLst>
          </p:cNvPr>
          <p:cNvSpPr>
            <a:spLocks noGrp="1"/>
          </p:cNvSpPr>
          <p:nvPr>
            <p:ph type="title"/>
          </p:nvPr>
        </p:nvSpPr>
        <p:spPr/>
        <p:txBody>
          <a:bodyPr/>
          <a:lstStyle/>
          <a:p>
            <a:r>
              <a:rPr lang="en-US" dirty="0">
                <a:latin typeface="Arial Black" panose="020B0A04020102020204" pitchFamily="34" charset="0"/>
              </a:rPr>
              <a:t>Year 4 IRRC Roles</a:t>
            </a:r>
          </a:p>
        </p:txBody>
      </p:sp>
      <p:sp>
        <p:nvSpPr>
          <p:cNvPr id="3" name="Content Placeholder 2">
            <a:extLst>
              <a:ext uri="{FF2B5EF4-FFF2-40B4-BE49-F238E27FC236}">
                <a16:creationId xmlns:a16="http://schemas.microsoft.com/office/drawing/2014/main" id="{9E14397D-BD98-43D4-91D9-28B353EE17E7}"/>
              </a:ext>
            </a:extLst>
          </p:cNvPr>
          <p:cNvSpPr>
            <a:spLocks noGrp="1"/>
          </p:cNvSpPr>
          <p:nvPr>
            <p:ph idx="1"/>
          </p:nvPr>
        </p:nvSpPr>
        <p:spPr/>
        <p:txBody>
          <a:bodyPr/>
          <a:lstStyle/>
          <a:p>
            <a:r>
              <a:rPr lang="en-US" b="1" dirty="0">
                <a:solidFill>
                  <a:schemeClr val="accent3">
                    <a:lumMod val="50000"/>
                  </a:schemeClr>
                </a:solidFill>
              </a:rPr>
              <a:t>Leadership Team </a:t>
            </a:r>
            <a:r>
              <a:rPr lang="en-US" dirty="0"/>
              <a:t>= Sue Henry (Lead State), John Farrell (Lead State Support), Mary Mulloy (TST Lead), Cari Semivan (Evaluator)</a:t>
            </a:r>
          </a:p>
          <a:p>
            <a:r>
              <a:rPr lang="en-US" b="1" dirty="0">
                <a:solidFill>
                  <a:schemeClr val="accent3">
                    <a:lumMod val="50000"/>
                  </a:schemeClr>
                </a:solidFill>
              </a:rPr>
              <a:t>State Steering Team (SST) </a:t>
            </a:r>
            <a:r>
              <a:rPr lang="en-US" dirty="0"/>
              <a:t>= 13 IRRC State Directors (or their designees)</a:t>
            </a:r>
          </a:p>
          <a:p>
            <a:r>
              <a:rPr lang="en-US" b="1" dirty="0">
                <a:solidFill>
                  <a:schemeClr val="accent3">
                    <a:lumMod val="50000"/>
                  </a:schemeClr>
                </a:solidFill>
              </a:rPr>
              <a:t>Technical Support Team (TST) </a:t>
            </a:r>
            <a:r>
              <a:rPr lang="en-US" dirty="0"/>
              <a:t>= Representatives of the 13 IRRC States</a:t>
            </a:r>
          </a:p>
          <a:p>
            <a:r>
              <a:rPr lang="en-US" b="1" dirty="0">
                <a:solidFill>
                  <a:schemeClr val="accent3">
                    <a:lumMod val="50000"/>
                  </a:schemeClr>
                </a:solidFill>
              </a:rPr>
              <a:t>TST Workgroups </a:t>
            </a:r>
            <a:r>
              <a:rPr lang="en-US" dirty="0"/>
              <a:t>= (1) Technology, (2) TRI, (3) Professional Development and Mentoring, (4) Dissemination</a:t>
            </a:r>
          </a:p>
          <a:p>
            <a:r>
              <a:rPr lang="en-US" b="1" dirty="0">
                <a:solidFill>
                  <a:schemeClr val="accent3">
                    <a:lumMod val="50000"/>
                  </a:schemeClr>
                </a:solidFill>
              </a:rPr>
              <a:t>Technology Contractor</a:t>
            </a:r>
            <a:r>
              <a:rPr lang="en-US" dirty="0"/>
              <a:t> = PCG – Public Consulting Group</a:t>
            </a:r>
          </a:p>
        </p:txBody>
      </p:sp>
    </p:spTree>
    <p:extLst>
      <p:ext uri="{BB962C8B-B14F-4D97-AF65-F5344CB8AC3E}">
        <p14:creationId xmlns:p14="http://schemas.microsoft.com/office/powerpoint/2010/main" val="111565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4C54B-9258-4148-99E4-EAA622D46050}"/>
              </a:ext>
            </a:extLst>
          </p:cNvPr>
          <p:cNvSpPr>
            <a:spLocks noGrp="1"/>
          </p:cNvSpPr>
          <p:nvPr>
            <p:ph type="title"/>
          </p:nvPr>
        </p:nvSpPr>
        <p:spPr/>
        <p:txBody>
          <a:bodyPr>
            <a:normAutofit fontScale="90000"/>
          </a:bodyPr>
          <a:lstStyle/>
          <a:p>
            <a:r>
              <a:rPr lang="en-US" b="1" dirty="0"/>
              <a:t>IRRC Extension Goals, Objectives, and Performance Measures</a:t>
            </a:r>
          </a:p>
        </p:txBody>
      </p:sp>
      <p:pic>
        <p:nvPicPr>
          <p:cNvPr id="7" name="Picture 6">
            <a:extLst>
              <a:ext uri="{FF2B5EF4-FFF2-40B4-BE49-F238E27FC236}">
                <a16:creationId xmlns:a16="http://schemas.microsoft.com/office/drawing/2014/main" id="{202FCEF5-4EFF-40E3-B26A-B4789A506E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8579" y="3925225"/>
            <a:ext cx="2611668" cy="1732919"/>
          </a:xfrm>
          <a:prstGeom prst="rect">
            <a:avLst/>
          </a:prstGeom>
        </p:spPr>
      </p:pic>
    </p:spTree>
    <p:extLst>
      <p:ext uri="{BB962C8B-B14F-4D97-AF65-F5344CB8AC3E}">
        <p14:creationId xmlns:p14="http://schemas.microsoft.com/office/powerpoint/2010/main" val="207773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F65E8-36F1-481E-8274-2EABDABB0346}"/>
              </a:ext>
            </a:extLst>
          </p:cNvPr>
          <p:cNvSpPr>
            <a:spLocks noGrp="1"/>
          </p:cNvSpPr>
          <p:nvPr>
            <p:ph type="title"/>
          </p:nvPr>
        </p:nvSpPr>
        <p:spPr>
          <a:xfrm>
            <a:off x="1172135" y="982132"/>
            <a:ext cx="9847727" cy="1303867"/>
          </a:xfrm>
        </p:spPr>
        <p:txBody>
          <a:bodyPr>
            <a:normAutofit fontScale="90000"/>
          </a:bodyPr>
          <a:lstStyle/>
          <a:p>
            <a:r>
              <a:rPr lang="en-US" b="1" dirty="0"/>
              <a:t>Goal 1, Objective 1, Performance Measure 1a</a:t>
            </a:r>
          </a:p>
        </p:txBody>
      </p:sp>
      <p:sp>
        <p:nvSpPr>
          <p:cNvPr id="5" name="Content Placeholder 4">
            <a:extLst>
              <a:ext uri="{FF2B5EF4-FFF2-40B4-BE49-F238E27FC236}">
                <a16:creationId xmlns:a16="http://schemas.microsoft.com/office/drawing/2014/main" id="{847DEDB9-05E6-4E32-8EE0-A42A8A64A6ED}"/>
              </a:ext>
            </a:extLst>
          </p:cNvPr>
          <p:cNvSpPr>
            <a:spLocks noGrp="1"/>
          </p:cNvSpPr>
          <p:nvPr>
            <p:ph idx="1"/>
          </p:nvPr>
        </p:nvSpPr>
        <p:spPr/>
        <p:txBody>
          <a:bodyPr>
            <a:normAutofit fontScale="85000" lnSpcReduction="20000"/>
          </a:bodyPr>
          <a:lstStyle/>
          <a:p>
            <a:r>
              <a:rPr lang="en-US" sz="4000" b="1" dirty="0">
                <a:solidFill>
                  <a:schemeClr val="accent3">
                    <a:lumMod val="50000"/>
                  </a:schemeClr>
                </a:solidFill>
              </a:rPr>
              <a:t>Goal 1:</a:t>
            </a:r>
            <a:r>
              <a:rPr lang="en-US" sz="3200" dirty="0">
                <a:solidFill>
                  <a:schemeClr val="accent3">
                    <a:lumMod val="50000"/>
                  </a:schemeClr>
                </a:solidFill>
              </a:rPr>
              <a:t> </a:t>
            </a:r>
            <a:r>
              <a:rPr lang="en-US" sz="3200" dirty="0"/>
              <a:t>Improve States’ capacity to make recruitment decisions via technology.</a:t>
            </a:r>
          </a:p>
          <a:p>
            <a:r>
              <a:rPr lang="en-US" sz="4000" b="1" dirty="0">
                <a:solidFill>
                  <a:schemeClr val="accent3">
                    <a:lumMod val="50000"/>
                  </a:schemeClr>
                </a:solidFill>
              </a:rPr>
              <a:t>Objective 1:</a:t>
            </a:r>
            <a:r>
              <a:rPr lang="en-US" sz="3200" b="1" dirty="0"/>
              <a:t> </a:t>
            </a:r>
            <a:r>
              <a:rPr lang="en-US" sz="3200" dirty="0"/>
              <a:t>By the end of Year 4, develop an electronic system that helps recruiters efficiently and effectively determine migrant student eligibility.</a:t>
            </a:r>
          </a:p>
          <a:p>
            <a:r>
              <a:rPr lang="en-US" sz="4000" b="1" dirty="0">
                <a:solidFill>
                  <a:schemeClr val="accent3">
                    <a:lumMod val="50000"/>
                  </a:schemeClr>
                </a:solidFill>
              </a:rPr>
              <a:t>Performance Measure 1a:</a:t>
            </a:r>
            <a:r>
              <a:rPr lang="en-US" sz="4000" dirty="0">
                <a:solidFill>
                  <a:schemeClr val="accent3">
                    <a:lumMod val="50000"/>
                  </a:schemeClr>
                </a:solidFill>
              </a:rPr>
              <a:t> </a:t>
            </a:r>
            <a:r>
              <a:rPr lang="en-US" sz="3200" dirty="0"/>
              <a:t>By the end of Year 4, a reliable electronic system for eligibility determinations will be developed.</a:t>
            </a:r>
          </a:p>
        </p:txBody>
      </p:sp>
    </p:spTree>
    <p:extLst>
      <p:ext uri="{BB962C8B-B14F-4D97-AF65-F5344CB8AC3E}">
        <p14:creationId xmlns:p14="http://schemas.microsoft.com/office/powerpoint/2010/main" val="29661556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1736</TotalTime>
  <Words>2395</Words>
  <Application>Microsoft Office PowerPoint</Application>
  <PresentationFormat>Widescreen</PresentationFormat>
  <Paragraphs>256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Garamond</vt:lpstr>
      <vt:lpstr>Organic</vt:lpstr>
      <vt:lpstr>Overview of the Year 4 Workplan &amp; Reporting Requirements</vt:lpstr>
      <vt:lpstr>Waiver for Extension</vt:lpstr>
      <vt:lpstr>Priority Needs Identified by IRRC Member States for the Extension</vt:lpstr>
      <vt:lpstr>Key IRRC Extension Activities</vt:lpstr>
      <vt:lpstr>PowerPoint Presentation</vt:lpstr>
      <vt:lpstr>IRRC States</vt:lpstr>
      <vt:lpstr>Year 4 IRRC Roles</vt:lpstr>
      <vt:lpstr>IRRC Extension Goals, Objectives, and Performance Measures</vt:lpstr>
      <vt:lpstr>Goal 1, Objective 1, Performance Measure 1a</vt:lpstr>
      <vt:lpstr>Goal 1 Key Activities – Year 4</vt:lpstr>
      <vt:lpstr>PowerPoint Presentation</vt:lpstr>
      <vt:lpstr>Goal 2, Objective 2</vt:lpstr>
      <vt:lpstr>Goal 2 Performance Measures</vt:lpstr>
      <vt:lpstr>Goal 2 Key Activities – Year 4</vt:lpstr>
      <vt:lpstr>PowerPoint Presentation</vt:lpstr>
      <vt:lpstr>Goal 3, Objective 3, PM 3</vt:lpstr>
      <vt:lpstr>Goal 3 Key Activities – Year 4</vt:lpstr>
      <vt:lpstr>PowerPoint Presentation</vt:lpstr>
      <vt:lpstr>Year 4 TST and SST Meetings</vt:lpstr>
      <vt:lpstr>Year 4 Evaluation</vt:lpstr>
      <vt:lpstr>PowerPoint Presentation</vt:lpstr>
      <vt:lpstr>PowerPoint Presentation</vt:lpstr>
      <vt:lpstr>PowerPoint Presentation</vt:lpstr>
      <vt:lpstr>Form 3 and Form 4: IRRC Training and Resource Needs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Year 4 Plan for IRRC</dc:title>
  <dc:creator>Cari Semivan</dc:creator>
  <cp:lastModifiedBy>Cari Semivan</cp:lastModifiedBy>
  <cp:revision>50</cp:revision>
  <cp:lastPrinted>2018-11-17T18:05:30Z</cp:lastPrinted>
  <dcterms:created xsi:type="dcterms:W3CDTF">2018-09-09T03:59:07Z</dcterms:created>
  <dcterms:modified xsi:type="dcterms:W3CDTF">2018-12-06T21:01:27Z</dcterms:modified>
</cp:coreProperties>
</file>